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DORIS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JLH: </a:t>
            </a:r>
            <a:r>
              <a:rPr lang="en"/>
              <a:t>This is a transdiciplinary project, that includes computer science, information science, and philosophical methods. All approach inquiry in a different way and use different discourses and instruments to answer questions. One of the challenges of this work has been working across disciplines and translating our questions back and forth between various discourses. Philosophy is particularly good at asking questions related to the ethical and moral dimensions of education and educational research. We think this perspective can be really useful when combined with a comp sci approach which is particularly well suited for dealing with big data.  Our main lens is philosophical for this presentation; we use other lenses in other spaces. So, our discussion of Deweyian democracy is very similar to discussions of networks in comp sci or info sci   </a:t>
            </a:r>
            <a:r>
              <a:rPr lang="en" sz="1400">
                <a:solidFill>
                  <a:schemeClr val="dk1"/>
                </a:solidFill>
              </a:rPr>
              <a:t>Riff quickly on democratic aspects of collaborating across disciplines. Needed to find a common language to work together.  In making CS available to other disciplines and comprehensible and applicable to the general audience, this itself is democratic in Dewey’s view.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DORIS </a:t>
            </a:r>
            <a:r>
              <a:rPr lang="en"/>
              <a:t>Just in case you were wondering, teachers are tweeting about teaching! The first two words are teacher and student. Teachers are talking about their work a lot, when they could be live tweeting Walking Dead like the rest of us. Actually, there is a lot of political discourse on Twitter, but one important question to ask of Twitter networks is whether this is true dialogue in a Deweyian sense, or whether it is just an </a:t>
            </a:r>
            <a:r>
              <a:rPr b="1" lang="en"/>
              <a:t>echo chamber</a:t>
            </a:r>
            <a:r>
              <a:rPr lang="en"/>
              <a:t> of like-minded folks. Part of our work with this project was to look into that issue.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DORIS </a:t>
            </a:r>
            <a:r>
              <a:rPr lang="en"/>
              <a:t>Characterize each cluster; you can see that clusters 0-1 were shaped by words that accounts weren’t using, and 2 is shaped by both words used and not used. Then, 3 &amp; 4 are shaped foremost by used words.  Deweyans will be heartened to know that “Dewey” was an influential word due to higher than average use in Clusters 3 &amp; 4.  Kinds of words, moral words, and context; we would like to read some of these tweets at some point. Our dream is to do a deep dive into this data. We’re clearly missing meaning/significance due to decontextualization.  Yet, when you see the network visualizations, these clusters really become dynamic and  meaningful.</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DORIS Cluster 3 is a tight crowd. Tight crowds tend to be groups of likeminded individuals. Heavy twitter use, lots of dialogue, you can see that they’re both tweeting at each other, about each other and re-tweeting each other’s content. [OUR PROVISIONAL NAMES]</a:t>
            </a:r>
          </a:p>
          <a:p>
            <a:pPr lvl="0">
              <a:spcBef>
                <a:spcPts val="0"/>
              </a:spcBef>
              <a:buNone/>
            </a:pPr>
            <a:r>
              <a:rPr lang="en"/>
              <a:t>Cluster 0 is a pretty disconnected group with a few individuals who are very connected.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solidFill>
                  <a:schemeClr val="dk1"/>
                </a:solidFill>
              </a:rPr>
              <a:t>DORIS</a:t>
            </a:r>
            <a:r>
              <a:rPr lang="en"/>
              <a:t>: These are distinct moral communities with different stakes in the issues related to the teaching field. If you cross reference this with the words of influence in forming the groups, it is clear that different topics are being discussed. [something from Dewey here]. While AI helps us understand the differences between groups, as philosophers we also want to think about the connections. So looking for points of connection is something that we can explore looking at the entire network.  [PROVISIONAL NAMES]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sz="1400">
                <a:solidFill>
                  <a:schemeClr val="dk1"/>
                </a:solidFill>
              </a:rPr>
              <a:t>JLH: Full network: this network is a polarized crowd, which is two groups having a conversation about the same issue in very different ways. </a:t>
            </a:r>
          </a:p>
          <a:p>
            <a:pPr lvl="0" rtl="0">
              <a:spcBef>
                <a:spcPts val="0"/>
              </a:spcBef>
              <a:buClr>
                <a:schemeClr val="dk1"/>
              </a:buClr>
              <a:buSzPct val="78571"/>
              <a:buFont typeface="Arial"/>
              <a:buNone/>
            </a:pPr>
            <a:r>
              <a:rPr lang="en" sz="1400">
                <a:solidFill>
                  <a:schemeClr val="dk1"/>
                </a:solidFill>
              </a:rPr>
              <a:t>However, you can see that there are some bridge accounts, especially from the blue group, our largest cluster. </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Two major clusters around the moral words, each using different terms most frequently. We think this is a polarized crowd, with two distinct groups. The green group also seems to be circling the blue group. </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JLH Bridges</a:t>
            </a:r>
            <a:r>
              <a:rPr lang="en"/>
              <a:t> have infrastructure behind them, have public roles in these organizations. This blue person is a bridge between blue and yellow conversations. And, in a polarized network, where transformation is looms, it is likely that these bridges, these individuals with weak ties, will enable communication across groups and be leaders/facilitators in the transformation. </a:t>
            </a:r>
            <a:r>
              <a:rPr lang="en">
                <a:solidFill>
                  <a:schemeClr val="dk1"/>
                </a:solidFill>
              </a:rPr>
              <a:t>The bridges also demonstrate that this conversation is transforming as blue group members reach out.</a:t>
            </a:r>
          </a:p>
          <a:p>
            <a:pPr lvl="0">
              <a:spcBef>
                <a:spcPts val="0"/>
              </a:spcBef>
              <a:buNone/>
            </a:pPr>
            <a:r>
              <a:rPr lang="en"/>
              <a:t>[ this network is MSSACKSTEIN]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a:spcBef>
                <a:spcPts val="0"/>
              </a:spcBef>
              <a:buNone/>
            </a:pPr>
            <a:r>
              <a:rPr lang="en"/>
              <a:t>JLH We found that the green nodes tend to have a lot of blue connections, more than to other greens, in fact. This finding pushes back the concern that social networks are echo chambers driven by homophily. At first, we thought the green nodes were tweeters-in-training, but as we looked more deeply at the network, at the relationships they have particularly with the blue nodes, we realized that many of them may merely tweet less than their blue counterparts. Garyrubenstein &amp; lanecindy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DORIS </a:t>
            </a:r>
            <a:r>
              <a:rPr lang="en"/>
              <a:t>Context:  MaryEllen Elia quote that says that teachers are unethical if they support optout [I think we just keep this in notes.] (another slide or same?)  We should talk to Terri about presentation order.</a:t>
            </a:r>
          </a:p>
          <a:p>
            <a:pPr lvl="0" rtl="0">
              <a:spcBef>
                <a:spcPts val="0"/>
              </a:spcBef>
              <a:buNone/>
            </a:pPr>
            <a:r>
              <a:rPr lang="en"/>
              <a:t>Might add one other slide to show problem.  New York State Commissioner of</a:t>
            </a:r>
          </a:p>
          <a:p>
            <a:pPr lvl="0" rtl="0">
              <a:spcBef>
                <a:spcPts val="0"/>
              </a:spcBef>
              <a:buClr>
                <a:schemeClr val="dk1"/>
              </a:buClr>
              <a:buSzPct val="100000"/>
              <a:buFont typeface="Arial"/>
              <a:buNone/>
            </a:pPr>
            <a:r>
              <a:rPr lang="en"/>
              <a:t>Education MaryEllen Elia said that it was “unethical” for teachers to support or encourage</a:t>
            </a:r>
          </a:p>
          <a:p>
            <a:pPr lvl="0" rtl="0">
              <a:spcBef>
                <a:spcPts val="0"/>
              </a:spcBef>
              <a:buNone/>
            </a:pPr>
            <a:r>
              <a:rPr lang="en"/>
              <a:t>students to opt-out from standardized testing. (John Hildebrand, “NY Education Commissioner Says Opt-Outs ‘Not Reasonable,’”</a:t>
            </a:r>
          </a:p>
          <a:p>
            <a:pPr lvl="0" rtl="0">
              <a:spcBef>
                <a:spcPts val="0"/>
              </a:spcBef>
              <a:buClr>
                <a:schemeClr val="dk1"/>
              </a:buClr>
              <a:buSzPct val="100000"/>
              <a:buFont typeface="Arial"/>
              <a:buNone/>
            </a:pPr>
            <a:r>
              <a:rPr lang="en"/>
              <a:t>Newsday, August 20, 2015, http://www.newsday.com/long-island/maryellen-elia-nyeducation-</a:t>
            </a:r>
          </a:p>
          <a:p>
            <a:pPr lvl="0">
              <a:spcBef>
                <a:spcPts val="0"/>
              </a:spcBef>
              <a:buNone/>
            </a:pPr>
            <a:r>
              <a:rPr lang="en"/>
              <a:t>commissioner-says-test-opt-outs-not-reasonable-1.10759569.)</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JLH: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DORIS</a:t>
            </a:r>
          </a:p>
          <a:p>
            <a:pPr lvl="0" rtl="0">
              <a:lnSpc>
                <a:spcPct val="115000"/>
              </a:lnSpc>
              <a:spcBef>
                <a:spcPts val="0"/>
              </a:spcBef>
              <a:spcAft>
                <a:spcPts val="1600"/>
              </a:spcAft>
              <a:buClr>
                <a:schemeClr val="dk1"/>
              </a:buClr>
              <a:buSzPct val="91666"/>
              <a:buFont typeface="Arial"/>
              <a:buNone/>
            </a:pPr>
            <a:r>
              <a:rPr lang="en" sz="1200">
                <a:solidFill>
                  <a:schemeClr val="dk2"/>
                </a:solidFill>
              </a:rPr>
              <a:t>Teachers’ participation on Twitter can be read as an intervention on the social conditions that teachers in the U.S. face today: isolation, moral blame, deskilling; their work on Twitter intervenes upon these conditions and attempts to alter them – perhaps not changing the beliefs of those who denigrate and control them, but finding community through a demonstration of shared competence, inquiry and a space for moral expression. </a:t>
            </a:r>
          </a:p>
          <a:p>
            <a:pPr lvl="0" rtl="0">
              <a:spcBef>
                <a:spcPts val="0"/>
              </a:spcBef>
              <a:buNone/>
            </a:pPr>
            <a:r>
              <a:t/>
            </a:r>
            <a:endParaRPr/>
          </a:p>
          <a:p>
            <a:pPr lvl="0">
              <a:spcBef>
                <a:spcPts val="0"/>
              </a:spcBef>
              <a:buNone/>
            </a:pPr>
            <a:r>
              <a:rPr lang="en"/>
              <a:t>Limitation of Dewey: How is absence a form of influence? What might be the implication of groups that don’t talk about something . . . Implication of communication, community, democracy.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DORIS </a:t>
            </a:r>
            <a:r>
              <a:rPr lang="en"/>
              <a:t>Context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Clr>
                <a:schemeClr val="dk1"/>
              </a:buClr>
              <a:buSzPct val="91666"/>
              <a:buFont typeface="Arial"/>
              <a:buNone/>
            </a:pPr>
            <a:r>
              <a:rPr lang="en">
                <a:solidFill>
                  <a:schemeClr val="dk1"/>
                </a:solidFill>
              </a:rPr>
              <a:t>JLH: Our three Deweyan lenses: These next few slides will contextualize our data within the theoretical framework we’re using: CS, communications and network theory to explore community, democracy &amp; teacher intelligence as they present in our data. </a:t>
            </a:r>
            <a:r>
              <a:rPr lang="en" sz="1200">
                <a:solidFill>
                  <a:schemeClr val="dk2"/>
                </a:solidFill>
              </a:rPr>
              <a:t>The issue of shared language provides credence for our “words of interest” methodology. We see that communities/clusters in our dataset are formed through the shared use (or non-use) of particular words. (toptenz.net Dewey photo credit, Google Play Android twitter app)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00"/>
              <a:t>JH Full and free interplay = how many contact points, and how often? different societies aren’t insular (ie, our clusters interact). Fagin’s band of thieves as an example. Important to challenge the notion of echo chamber and homophily (see cambridge bib for cite on debunking echo chamber) </a:t>
            </a:r>
          </a:p>
          <a:p>
            <a:pPr lvl="0" rtl="0">
              <a:lnSpc>
                <a:spcPct val="138000"/>
              </a:lnSpc>
              <a:spcBef>
                <a:spcPts val="0"/>
              </a:spcBef>
              <a:buClr>
                <a:schemeClr val="dk1"/>
              </a:buClr>
              <a:buSzPct val="110000"/>
              <a:buFont typeface="Arial"/>
              <a:buNone/>
            </a:pPr>
            <a:r>
              <a:rPr lang="en" sz="1000">
                <a:solidFill>
                  <a:schemeClr val="dk1"/>
                </a:solidFill>
              </a:rPr>
              <a:t>-democracy – Arab Spring, calls this winter on Twitter for #teacherspring; voice and organization of those not currently holding political power.  </a:t>
            </a:r>
          </a:p>
          <a:p>
            <a:pPr lvl="0">
              <a:lnSpc>
                <a:spcPct val="138000"/>
              </a:lnSpc>
              <a:spcBef>
                <a:spcPts val="0"/>
              </a:spcBef>
              <a:buClr>
                <a:schemeClr val="dk1"/>
              </a:buClr>
              <a:buSzPct val="110000"/>
              <a:buFont typeface="Arial"/>
              <a:buNone/>
            </a:pPr>
            <a:r>
              <a:rPr lang="en" sz="1000">
                <a:solidFill>
                  <a:schemeClr val="dk1"/>
                </a:solidFill>
              </a:rPr>
              <a:t>“The vice of externally imposed ends has deep roots. Teachers receive them from superior authorities; these authorities accept them from what is current in the community. The teachers impose them upon children. As a first consequence, the intelligence of the teacher is not free; it is confined to receiving the aims laid down from above. (DE, 115–16)</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b="1" lang="en" sz="1400">
                <a:solidFill>
                  <a:schemeClr val="dk1"/>
                </a:solidFill>
              </a:rPr>
              <a:t>DORIS </a:t>
            </a:r>
            <a:r>
              <a:rPr lang="en" sz="1400">
                <a:solidFill>
                  <a:schemeClr val="dk1"/>
                </a:solidFill>
              </a:rPr>
              <a:t>- In democracies, all individuals express their intelligence.  This intelligence benefits not only the individual, but society as a whole, as an aggregate of individual intelligence. These are analyzed for social usefulness.  Judgments about one’s work are expressions of intelligence, and often these judgments are moral.  research on PLN on Twitter focuses on individual; or on specific outcomes of a non-teacher-directed program.</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builds teacher intelligence; a forum for teacher intelligence; a display of teacher intelligence; making teacher intelligence public in the context of popular discourse of teacher bashing. </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While Dewey was concerned about any restriction of intelligence, based on race, class, etc., he was particularly concerned about the constrained intelligence of teachers: “The vice of externally imposed ends has deep roots. Teachers receive them from</a:t>
            </a:r>
          </a:p>
          <a:p>
            <a:pPr lvl="0">
              <a:spcBef>
                <a:spcPts val="0"/>
              </a:spcBef>
              <a:buClr>
                <a:schemeClr val="dk1"/>
              </a:buClr>
              <a:buSzPct val="78571"/>
              <a:buFont typeface="Arial"/>
              <a:buNone/>
            </a:pPr>
            <a:r>
              <a:rPr lang="en" sz="1400">
                <a:solidFill>
                  <a:schemeClr val="dk1"/>
                </a:solidFill>
              </a:rPr>
              <a:t>superior authorities; these authorities accept them from what is current in the community. The teachers impose them upon children. As a first consequence, the intelligence of the teacher is not free; it is confined to receiving the aims laid down from above.” (DE, 115–16)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b="1" lang="en" sz="1400">
                <a:solidFill>
                  <a:schemeClr val="dk1"/>
                </a:solidFill>
              </a:rPr>
              <a:t>Jessica </a:t>
            </a:r>
            <a:r>
              <a:rPr lang="en" sz="1400">
                <a:solidFill>
                  <a:schemeClr val="dk1"/>
                </a:solidFill>
              </a:rPr>
              <a:t>show words of interest.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DS</a:t>
            </a:r>
            <a:r>
              <a:rPr lang="en"/>
              <a:t> Developed through analysis of 2000 tweets in pilot project and our own questions generated by participation in Twitter/research on teacher communities.  The asterisks indicate that these are strings, not words.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txBox="1"/>
          <p:nvPr>
            <p:ph type="ctrTitle"/>
          </p:nvPr>
        </p:nvSpPr>
        <p:spPr>
          <a:xfrm>
            <a:off x="685800" y="1583342"/>
            <a:ext cx="7772400" cy="1159856"/>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56" name="Shape 56"/>
          <p:cNvSpPr txBox="1"/>
          <p:nvPr>
            <p:ph idx="1" type="subTitle"/>
          </p:nvPr>
        </p:nvSpPr>
        <p:spPr>
          <a:xfrm>
            <a:off x="685800" y="2840053"/>
            <a:ext cx="7772400" cy="784737"/>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57" name="Shape 57"/>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8" name="Shape 58"/>
        <p:cNvGrpSpPr/>
        <p:nvPr/>
      </p:nvGrpSpPr>
      <p:grpSpPr>
        <a:xfrm>
          <a:off x="0" y="0"/>
          <a:ext cx="0" cy="0"/>
          <a:chOff x="0" y="0"/>
          <a:chExt cx="0" cy="0"/>
        </a:xfrm>
      </p:grpSpPr>
      <p:sp>
        <p:nvSpPr>
          <p:cNvPr id="59" name="Shape 59"/>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0" name="Shape 60"/>
          <p:cNvSpPr txBox="1"/>
          <p:nvPr>
            <p:ph idx="1" type="body"/>
          </p:nvPr>
        </p:nvSpPr>
        <p:spPr>
          <a:xfrm>
            <a:off x="457200" y="1200150"/>
            <a:ext cx="8229600"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1" name="Shape 61"/>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2" name="Shape 62"/>
        <p:cNvGrpSpPr/>
        <p:nvPr/>
      </p:nvGrpSpPr>
      <p:grpSpPr>
        <a:xfrm>
          <a:off x="0" y="0"/>
          <a:ext cx="0" cy="0"/>
          <a:chOff x="0" y="0"/>
          <a:chExt cx="0" cy="0"/>
        </a:xfrm>
      </p:grpSpPr>
      <p:sp>
        <p:nvSpPr>
          <p:cNvPr id="63" name="Shape 63"/>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4" name="Shape 64"/>
          <p:cNvSpPr txBox="1"/>
          <p:nvPr>
            <p:ph idx="1" type="body"/>
          </p:nvPr>
        </p:nvSpPr>
        <p:spPr>
          <a:xfrm>
            <a:off x="457200"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5" name="Shape 65"/>
          <p:cNvSpPr txBox="1"/>
          <p:nvPr>
            <p:ph idx="2" type="body"/>
          </p:nvPr>
        </p:nvSpPr>
        <p:spPr>
          <a:xfrm>
            <a:off x="4692273"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6" name="Shape 66"/>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7" name="Shape 67"/>
        <p:cNvGrpSpPr/>
        <p:nvPr/>
      </p:nvGrpSpPr>
      <p:grpSpPr>
        <a:xfrm>
          <a:off x="0" y="0"/>
          <a:ext cx="0" cy="0"/>
          <a:chOff x="0" y="0"/>
          <a:chExt cx="0" cy="0"/>
        </a:xfrm>
      </p:grpSpPr>
      <p:sp>
        <p:nvSpPr>
          <p:cNvPr id="68" name="Shape 68"/>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457200" y="4406309"/>
            <a:ext cx="8229600" cy="519520"/>
          </a:xfrm>
          <a:prstGeom prst="rect">
            <a:avLst/>
          </a:prstGeom>
        </p:spPr>
        <p:txBody>
          <a:bodyPr anchorCtr="0" anchor="t" bIns="91425" lIns="91425" rIns="91425" tIns="91425"/>
          <a:lstStyle>
            <a:lvl1pPr lvl="0" algn="ctr">
              <a:spcBef>
                <a:spcPts val="360"/>
              </a:spcBef>
              <a:buSzPct val="100000"/>
              <a:buNone/>
              <a:defRPr sz="1800"/>
            </a:lvl1pPr>
          </a:lstStyle>
          <a:p/>
        </p:txBody>
      </p:sp>
      <p:sp>
        <p:nvSpPr>
          <p:cNvPr id="72" name="Shape 72"/>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3" name="Shape 73"/>
        <p:cNvGrpSpPr/>
        <p:nvPr/>
      </p:nvGrpSpPr>
      <p:grpSpPr>
        <a:xfrm>
          <a:off x="0" y="0"/>
          <a:ext cx="0" cy="0"/>
          <a:chOff x="0" y="0"/>
          <a:chExt cx="0" cy="0"/>
        </a:xfrm>
      </p:grpSpPr>
      <p:sp>
        <p:nvSpPr>
          <p:cNvPr id="74" name="Shape 74"/>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250"/>
          </a:xfrm>
          <a:prstGeom prst="rect">
            <a:avLst/>
          </a:prstGeom>
          <a:noFill/>
          <a:ln>
            <a:noFill/>
          </a:ln>
        </p:spPr>
        <p:txBody>
          <a:bodyPr anchorCtr="0" anchor="b" bIns="91425" lIns="91425" rIns="91425" tIns="91425"/>
          <a:lstStyle>
            <a:lvl1pPr lvl="0">
              <a:spcBef>
                <a:spcPts val="0"/>
              </a:spcBef>
              <a:buClr>
                <a:schemeClr val="dk1"/>
              </a:buClr>
              <a:buSzPct val="100000"/>
              <a:buNone/>
              <a:defRPr b="1" sz="3600">
                <a:solidFill>
                  <a:schemeClr val="dk1"/>
                </a:solidFill>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52" name="Shape 52"/>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p:txBody>
      </p:sp>
      <p:sp>
        <p:nvSpPr>
          <p:cNvPr id="53" name="Shape 53"/>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8.png"/><Relationship Id="rId4" Type="http://schemas.openxmlformats.org/officeDocument/2006/relationships/image" Target="../media/image02.gif"/><Relationship Id="rId5" Type="http://schemas.openxmlformats.org/officeDocument/2006/relationships/image" Target="../media/image0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07.png"/><Relationship Id="rId4" Type="http://schemas.openxmlformats.org/officeDocument/2006/relationships/image" Target="../media/image06.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04.gif"/><Relationship Id="rId4" Type="http://schemas.openxmlformats.org/officeDocument/2006/relationships/image" Target="../media/image03.png"/><Relationship Id="rId5"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0.png"/><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00.png"/><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0.pn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Shape 79"/>
          <p:cNvSpPr txBox="1"/>
          <p:nvPr>
            <p:ph type="ctrTitle"/>
          </p:nvPr>
        </p:nvSpPr>
        <p:spPr>
          <a:xfrm>
            <a:off x="311700" y="253150"/>
            <a:ext cx="8520600" cy="2266800"/>
          </a:xfrm>
          <a:prstGeom prst="rect">
            <a:avLst/>
          </a:prstGeom>
        </p:spPr>
        <p:txBody>
          <a:bodyPr anchorCtr="0" anchor="b" bIns="91425" lIns="91425" rIns="91425" tIns="91425">
            <a:noAutofit/>
          </a:bodyPr>
          <a:lstStyle/>
          <a:p>
            <a:pPr lvl="0" rtl="0">
              <a:spcBef>
                <a:spcPts val="0"/>
              </a:spcBef>
              <a:buNone/>
            </a:pPr>
            <a:r>
              <a:rPr lang="en"/>
              <a:t>#teachertweets:</a:t>
            </a:r>
          </a:p>
          <a:p>
            <a:pPr lvl="0" rtl="0">
              <a:spcBef>
                <a:spcPts val="0"/>
              </a:spcBef>
              <a:buNone/>
            </a:pPr>
            <a:r>
              <a:rPr b="1" i="1" lang="en" sz="4800"/>
              <a:t>This is </a:t>
            </a:r>
            <a:r>
              <a:rPr lang="en" sz="4800"/>
              <a:t>what democracy </a:t>
            </a:r>
          </a:p>
          <a:p>
            <a:pPr lvl="0">
              <a:spcBef>
                <a:spcPts val="0"/>
              </a:spcBef>
              <a:buNone/>
            </a:pPr>
            <a:r>
              <a:rPr lang="en" sz="4800"/>
              <a:t>looks like </a:t>
            </a:r>
          </a:p>
        </p:txBody>
      </p:sp>
      <p:sp>
        <p:nvSpPr>
          <p:cNvPr id="80" name="Shape 80"/>
          <p:cNvSpPr txBox="1"/>
          <p:nvPr/>
        </p:nvSpPr>
        <p:spPr>
          <a:xfrm>
            <a:off x="264125" y="2771625"/>
            <a:ext cx="4453500" cy="1635600"/>
          </a:xfrm>
          <a:prstGeom prst="rect">
            <a:avLst/>
          </a:prstGeom>
          <a:noFill/>
          <a:ln>
            <a:noFill/>
          </a:ln>
        </p:spPr>
        <p:txBody>
          <a:bodyPr anchorCtr="0" anchor="t" bIns="91425" lIns="91425" rIns="91425" tIns="91425">
            <a:noAutofit/>
          </a:bodyPr>
          <a:lstStyle/>
          <a:p>
            <a:pPr lvl="0" rtl="0">
              <a:spcBef>
                <a:spcPts val="0"/>
              </a:spcBef>
              <a:buNone/>
            </a:pPr>
            <a:r>
              <a:rPr lang="en" sz="2400"/>
              <a:t>@DorisASantoro </a:t>
            </a:r>
          </a:p>
          <a:p>
            <a:pPr lvl="0" rtl="0">
              <a:spcBef>
                <a:spcPts val="0"/>
              </a:spcBef>
              <a:buNone/>
            </a:pPr>
            <a:r>
              <a:rPr lang="en" sz="2400"/>
              <a:t>Stephen Houser</a:t>
            </a:r>
          </a:p>
          <a:p>
            <a:pPr lvl="0" rtl="0">
              <a:spcBef>
                <a:spcPts val="0"/>
              </a:spcBef>
              <a:buNone/>
            </a:pPr>
            <a:r>
              <a:rPr lang="en" sz="2400"/>
              <a:t>Clare Bates Congdon</a:t>
            </a:r>
          </a:p>
          <a:p>
            <a:pPr lvl="0" rtl="0">
              <a:spcBef>
                <a:spcPts val="0"/>
              </a:spcBef>
              <a:buNone/>
            </a:pPr>
            <a:r>
              <a:t/>
            </a:r>
            <a:endParaRPr/>
          </a:p>
          <a:p>
            <a:pPr lvl="0">
              <a:spcBef>
                <a:spcPts val="0"/>
              </a:spcBef>
              <a:buNone/>
            </a:pPr>
            <a:r>
              <a:t/>
            </a:r>
            <a:endParaRPr/>
          </a:p>
        </p:txBody>
      </p:sp>
      <p:sp>
        <p:nvSpPr>
          <p:cNvPr id="81" name="Shape 81"/>
          <p:cNvSpPr txBox="1"/>
          <p:nvPr/>
        </p:nvSpPr>
        <p:spPr>
          <a:xfrm>
            <a:off x="4084300" y="2771625"/>
            <a:ext cx="4748100" cy="1635600"/>
          </a:xfrm>
          <a:prstGeom prst="rect">
            <a:avLst/>
          </a:prstGeom>
          <a:noFill/>
          <a:ln>
            <a:noFill/>
          </a:ln>
        </p:spPr>
        <p:txBody>
          <a:bodyPr anchorCtr="0" anchor="t" bIns="91425" lIns="91425" rIns="91425" tIns="91425">
            <a:noAutofit/>
          </a:bodyPr>
          <a:lstStyle/>
          <a:p>
            <a:pPr lvl="0" rtl="0" algn="r">
              <a:spcBef>
                <a:spcPts val="0"/>
              </a:spcBef>
              <a:buNone/>
            </a:pPr>
            <a:r>
              <a:rPr lang="en" sz="2400"/>
              <a:t>@JessicaHochman</a:t>
            </a:r>
          </a:p>
          <a:p>
            <a:pPr lvl="0" rtl="0" algn="r">
              <a:spcBef>
                <a:spcPts val="0"/>
              </a:spcBef>
              <a:buNone/>
            </a:pPr>
            <a:r>
              <a:rPr lang="en" sz="2400"/>
              <a:t>Bridget Gavlin</a:t>
            </a:r>
          </a:p>
          <a:p>
            <a:pPr lvl="0" rtl="0">
              <a:spcBef>
                <a:spcPts val="0"/>
              </a:spcBef>
              <a:buNone/>
            </a:pPr>
            <a:r>
              <a:t/>
            </a:r>
            <a:endParaRPr/>
          </a:p>
          <a:p>
            <a:pPr lvl="0" algn="r">
              <a:spcBef>
                <a:spcPts val="0"/>
              </a:spcBef>
              <a:buNone/>
            </a:pPr>
            <a:r>
              <a:t/>
            </a:r>
            <a:endParaRPr/>
          </a:p>
        </p:txBody>
      </p:sp>
      <p:sp>
        <p:nvSpPr>
          <p:cNvPr id="82" name="Shape 82"/>
          <p:cNvSpPr txBox="1"/>
          <p:nvPr/>
        </p:nvSpPr>
        <p:spPr>
          <a:xfrm>
            <a:off x="875200" y="4219425"/>
            <a:ext cx="7715400" cy="695400"/>
          </a:xfrm>
          <a:prstGeom prst="rect">
            <a:avLst/>
          </a:prstGeom>
          <a:noFill/>
          <a:ln>
            <a:noFill/>
          </a:ln>
        </p:spPr>
        <p:txBody>
          <a:bodyPr anchorCtr="0" anchor="t" bIns="91425" lIns="91425" rIns="91425" tIns="91425">
            <a:noAutofit/>
          </a:bodyPr>
          <a:lstStyle/>
          <a:p>
            <a:pPr lvl="0" rtl="0">
              <a:spcBef>
                <a:spcPts val="0"/>
              </a:spcBef>
              <a:buNone/>
            </a:pPr>
            <a:r>
              <a:t/>
            </a:r>
            <a:endParaRPr/>
          </a:p>
          <a:p>
            <a:pPr lvl="0">
              <a:spcBef>
                <a:spcPts val="0"/>
              </a:spcBef>
              <a:buNone/>
            </a:pPr>
            <a:r>
              <a:rPr b="1" lang="en" sz="2400"/>
              <a:t>AERA | Washington DC, 2016 | #AERADeweyToday</a:t>
            </a:r>
          </a:p>
        </p:txBody>
      </p:sp>
      <p:pic>
        <p:nvPicPr>
          <p:cNvPr id="83" name="Shape 83"/>
          <p:cNvPicPr preferRelativeResize="0"/>
          <p:nvPr/>
        </p:nvPicPr>
        <p:blipFill>
          <a:blip r:embed="rId4">
            <a:alphaModFix/>
          </a:blip>
          <a:stretch>
            <a:fillRect/>
          </a:stretch>
        </p:blipFill>
        <p:spPr>
          <a:xfrm>
            <a:off x="7578350" y="3969187"/>
            <a:ext cx="1118349" cy="400600"/>
          </a:xfrm>
          <a:prstGeom prst="rect">
            <a:avLst/>
          </a:prstGeom>
          <a:noFill/>
          <a:ln>
            <a:noFill/>
          </a:ln>
        </p:spPr>
      </p:pic>
      <p:pic>
        <p:nvPicPr>
          <p:cNvPr id="84" name="Shape 84"/>
          <p:cNvPicPr preferRelativeResize="0"/>
          <p:nvPr/>
        </p:nvPicPr>
        <p:blipFill>
          <a:blip r:embed="rId5">
            <a:alphaModFix/>
          </a:blip>
          <a:stretch>
            <a:fillRect/>
          </a:stretch>
        </p:blipFill>
        <p:spPr>
          <a:xfrm>
            <a:off x="311700" y="4009799"/>
            <a:ext cx="1545450" cy="31939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Methodology: Inquiry Across Discourses </a:t>
            </a:r>
          </a:p>
        </p:txBody>
      </p:sp>
      <p:sp>
        <p:nvSpPr>
          <p:cNvPr id="154" name="Shape 154"/>
          <p:cNvSpPr txBox="1"/>
          <p:nvPr>
            <p:ph idx="1" type="body"/>
          </p:nvPr>
        </p:nvSpPr>
        <p:spPr>
          <a:xfrm>
            <a:off x="311700" y="1152475"/>
            <a:ext cx="8520600" cy="3416400"/>
          </a:xfrm>
          <a:prstGeom prst="rect">
            <a:avLst/>
          </a:prstGeom>
          <a:ln cap="flat" cmpd="sng" w="19050">
            <a:solidFill>
              <a:srgbClr val="4A86E8"/>
            </a:solidFill>
            <a:prstDash val="solid"/>
            <a:round/>
            <a:headEnd len="med" w="med" type="none"/>
            <a:tailEnd len="med" w="med" type="none"/>
          </a:ln>
        </p:spPr>
        <p:txBody>
          <a:bodyPr anchorCtr="0" anchor="t" bIns="91425" lIns="91425" rIns="91425" tIns="91425">
            <a:noAutofit/>
          </a:bodyPr>
          <a:lstStyle/>
          <a:p>
            <a:pPr lvl="0" rtl="0">
              <a:lnSpc>
                <a:spcPct val="144000"/>
              </a:lnSpc>
              <a:spcBef>
                <a:spcPts val="0"/>
              </a:spcBef>
              <a:spcAft>
                <a:spcPts val="0"/>
              </a:spcAft>
              <a:buClr>
                <a:schemeClr val="dk1"/>
              </a:buClr>
              <a:buSzPct val="61111"/>
              <a:buFont typeface="Arial"/>
              <a:buNone/>
            </a:pPr>
            <a:r>
              <a:t/>
            </a:r>
            <a:endParaRPr sz="1800"/>
          </a:p>
          <a:p>
            <a:pPr lvl="0" rtl="0">
              <a:lnSpc>
                <a:spcPct val="144000"/>
              </a:lnSpc>
              <a:spcBef>
                <a:spcPts val="0"/>
              </a:spcBef>
              <a:spcAft>
                <a:spcPts val="0"/>
              </a:spcAft>
              <a:buClr>
                <a:schemeClr val="dk1"/>
              </a:buClr>
              <a:buSzPct val="61111"/>
              <a:buFont typeface="Arial"/>
              <a:buNone/>
            </a:pPr>
            <a:r>
              <a:t/>
            </a:r>
            <a:endParaRPr/>
          </a:p>
          <a:p>
            <a:pPr lvl="0" rtl="0" algn="ctr">
              <a:spcBef>
                <a:spcPts val="0"/>
              </a:spcBef>
              <a:buClr>
                <a:schemeClr val="dk1"/>
              </a:buClr>
              <a:buSzPct val="61111"/>
              <a:buFont typeface="Arial"/>
              <a:buNone/>
            </a:pPr>
            <a:r>
              <a:rPr lang="en"/>
              <a:t>Community 		Intelligence 		Democracy 		Moral</a:t>
            </a:r>
          </a:p>
          <a:p>
            <a:pPr lvl="0" rtl="0" algn="l">
              <a:spcBef>
                <a:spcPts val="0"/>
              </a:spcBef>
              <a:buClr>
                <a:schemeClr val="dk1"/>
              </a:buClr>
              <a:buSzPct val="61111"/>
              <a:buFont typeface="Arial"/>
              <a:buNone/>
            </a:pPr>
            <a:r>
              <a:t/>
            </a:r>
            <a:endParaRPr/>
          </a:p>
          <a:p>
            <a:pPr lvl="0" rtl="0" algn="ctr">
              <a:spcBef>
                <a:spcPts val="0"/>
              </a:spcBef>
              <a:buClr>
                <a:schemeClr val="dk1"/>
              </a:buClr>
              <a:buSzPct val="61111"/>
              <a:buFont typeface="Arial"/>
              <a:buNone/>
            </a:pPr>
            <a:r>
              <a:rPr b="1" lang="en"/>
              <a:t>BIG DATA</a:t>
            </a:r>
          </a:p>
          <a:p>
            <a:pPr lvl="0" rtl="0">
              <a:lnSpc>
                <a:spcPct val="144000"/>
              </a:lnSpc>
              <a:spcBef>
                <a:spcPts val="0"/>
              </a:spcBef>
              <a:spcAft>
                <a:spcPts val="0"/>
              </a:spcAft>
              <a:buClr>
                <a:schemeClr val="dk1"/>
              </a:buClr>
              <a:buSzPct val="61111"/>
              <a:buFont typeface="Arial"/>
              <a:buNone/>
            </a:pPr>
            <a:r>
              <a:t/>
            </a:r>
            <a:endParaRPr/>
          </a:p>
          <a:p>
            <a:pPr lvl="0">
              <a:spcBef>
                <a:spcPts val="0"/>
              </a:spcBef>
              <a:buNone/>
            </a:pPr>
            <a:r>
              <a:t/>
            </a:r>
            <a:endParaRPr/>
          </a:p>
        </p:txBody>
      </p:sp>
      <p:cxnSp>
        <p:nvCxnSpPr>
          <p:cNvPr id="155" name="Shape 155"/>
          <p:cNvCxnSpPr/>
          <p:nvPr/>
        </p:nvCxnSpPr>
        <p:spPr>
          <a:xfrm>
            <a:off x="2108725" y="2331875"/>
            <a:ext cx="2019600" cy="702900"/>
          </a:xfrm>
          <a:prstGeom prst="straightConnector1">
            <a:avLst/>
          </a:prstGeom>
          <a:noFill/>
          <a:ln cap="flat" cmpd="sng" w="19050">
            <a:solidFill>
              <a:srgbClr val="4A86E8"/>
            </a:solidFill>
            <a:prstDash val="solid"/>
            <a:round/>
            <a:headEnd len="lg" w="lg" type="none"/>
            <a:tailEnd len="lg" w="lg" type="triangle"/>
          </a:ln>
        </p:spPr>
      </p:cxnSp>
      <p:cxnSp>
        <p:nvCxnSpPr>
          <p:cNvPr id="156" name="Shape 156"/>
          <p:cNvCxnSpPr/>
          <p:nvPr/>
        </p:nvCxnSpPr>
        <p:spPr>
          <a:xfrm>
            <a:off x="4027775" y="2331875"/>
            <a:ext cx="334800" cy="669300"/>
          </a:xfrm>
          <a:prstGeom prst="straightConnector1">
            <a:avLst/>
          </a:prstGeom>
          <a:noFill/>
          <a:ln cap="flat" cmpd="sng" w="19050">
            <a:solidFill>
              <a:srgbClr val="FFFF00"/>
            </a:solidFill>
            <a:prstDash val="solid"/>
            <a:round/>
            <a:headEnd len="lg" w="lg" type="none"/>
            <a:tailEnd len="lg" w="lg" type="triangle"/>
          </a:ln>
        </p:spPr>
      </p:cxnSp>
      <p:cxnSp>
        <p:nvCxnSpPr>
          <p:cNvPr id="157" name="Shape 157"/>
          <p:cNvCxnSpPr/>
          <p:nvPr/>
        </p:nvCxnSpPr>
        <p:spPr>
          <a:xfrm flipH="1">
            <a:off x="4775150" y="2365350"/>
            <a:ext cx="848100" cy="647100"/>
          </a:xfrm>
          <a:prstGeom prst="straightConnector1">
            <a:avLst/>
          </a:prstGeom>
          <a:noFill/>
          <a:ln cap="flat" cmpd="sng" w="19050">
            <a:solidFill>
              <a:srgbClr val="FF9900"/>
            </a:solidFill>
            <a:prstDash val="solid"/>
            <a:round/>
            <a:headEnd len="lg" w="lg" type="none"/>
            <a:tailEnd len="lg" w="lg" type="triangle"/>
          </a:ln>
        </p:spPr>
      </p:cxnSp>
      <p:cxnSp>
        <p:nvCxnSpPr>
          <p:cNvPr id="158" name="Shape 158"/>
          <p:cNvCxnSpPr/>
          <p:nvPr/>
        </p:nvCxnSpPr>
        <p:spPr>
          <a:xfrm flipH="1">
            <a:off x="5076500" y="2309550"/>
            <a:ext cx="2209200" cy="725100"/>
          </a:xfrm>
          <a:prstGeom prst="straightConnector1">
            <a:avLst/>
          </a:prstGeom>
          <a:noFill/>
          <a:ln cap="flat" cmpd="sng" w="19050">
            <a:solidFill>
              <a:srgbClr val="38761D"/>
            </a:solidFill>
            <a:prstDash val="solid"/>
            <a:round/>
            <a:headEnd len="lg" w="lg" type="none"/>
            <a:tailEnd len="lg" w="lg" type="triangle"/>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Shape 163"/>
          <p:cNvSpPr txBox="1"/>
          <p:nvPr>
            <p:ph type="title"/>
          </p:nvPr>
        </p:nvSpPr>
        <p:spPr>
          <a:xfrm>
            <a:off x="311700" y="357025"/>
            <a:ext cx="8520600" cy="624900"/>
          </a:xfrm>
          <a:prstGeom prst="rect">
            <a:avLst/>
          </a:prstGeom>
        </p:spPr>
        <p:txBody>
          <a:bodyPr anchorCtr="0" anchor="ctr" bIns="91425" lIns="91425" rIns="91425" tIns="91425">
            <a:noAutofit/>
          </a:bodyPr>
          <a:lstStyle/>
          <a:p>
            <a:pPr lvl="0">
              <a:spcBef>
                <a:spcPts val="0"/>
              </a:spcBef>
              <a:buNone/>
            </a:pPr>
            <a:r>
              <a:rPr lang="en"/>
              <a:t>Findings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200825"/>
            <a:ext cx="8520600" cy="816900"/>
          </a:xfrm>
          <a:prstGeom prst="rect">
            <a:avLst/>
          </a:prstGeom>
        </p:spPr>
        <p:txBody>
          <a:bodyPr anchorCtr="0" anchor="t" bIns="91425" lIns="91425" rIns="91425" tIns="91425">
            <a:noAutofit/>
          </a:bodyPr>
          <a:lstStyle/>
          <a:p>
            <a:pPr lvl="0" algn="ctr">
              <a:spcBef>
                <a:spcPts val="0"/>
              </a:spcBef>
              <a:buNone/>
            </a:pPr>
            <a:r>
              <a:rPr lang="en" sz="3600"/>
              <a:t>#teachertweets are about teaching</a:t>
            </a:r>
          </a:p>
        </p:txBody>
      </p:sp>
      <p:pic>
        <p:nvPicPr>
          <p:cNvPr id="169" name="Shape 169"/>
          <p:cNvPicPr preferRelativeResize="0"/>
          <p:nvPr/>
        </p:nvPicPr>
        <p:blipFill>
          <a:blip r:embed="rId3">
            <a:alphaModFix/>
          </a:blip>
          <a:stretch>
            <a:fillRect/>
          </a:stretch>
        </p:blipFill>
        <p:spPr>
          <a:xfrm>
            <a:off x="232700" y="1224075"/>
            <a:ext cx="8693475" cy="36217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1243852" y="0"/>
            <a:ext cx="6656298" cy="5143503"/>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0" y="1386108"/>
            <a:ext cx="9143998" cy="2371282"/>
          </a:xfrm>
          <a:prstGeom prst="rect">
            <a:avLst/>
          </a:prstGeom>
          <a:noFill/>
          <a:ln>
            <a:noFill/>
          </a:ln>
        </p:spPr>
      </p:pic>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Influence Summary (Moral Words)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4294967295" type="body"/>
          </p:nvPr>
        </p:nvSpPr>
        <p:spPr>
          <a:xfrm>
            <a:off x="311700" y="1152475"/>
            <a:ext cx="3999900" cy="3416400"/>
          </a:xfrm>
          <a:prstGeom prst="rect">
            <a:avLst/>
          </a:prstGeom>
        </p:spPr>
        <p:txBody>
          <a:bodyPr anchorCtr="0" anchor="t" bIns="91425" lIns="91425" rIns="91425" tIns="91425">
            <a:noAutofit/>
          </a:bodyPr>
          <a:lstStyle/>
          <a:p>
            <a:pPr lvl="0">
              <a:spcBef>
                <a:spcPts val="0"/>
              </a:spcBef>
              <a:buNone/>
            </a:pPr>
            <a:r>
              <a:rPr lang="en" sz="1800"/>
              <a:t>Cluster 3 </a:t>
            </a:r>
          </a:p>
        </p:txBody>
      </p:sp>
      <p:sp>
        <p:nvSpPr>
          <p:cNvPr id="186" name="Shape 186"/>
          <p:cNvSpPr txBox="1"/>
          <p:nvPr>
            <p:ph idx="4294967295"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lang="en" sz="1800"/>
              <a:t>           Cluster 0 </a:t>
            </a:r>
          </a:p>
        </p:txBody>
      </p:sp>
      <p:pic>
        <p:nvPicPr>
          <p:cNvPr id="187" name="Shape 187"/>
          <p:cNvPicPr preferRelativeResize="0"/>
          <p:nvPr/>
        </p:nvPicPr>
        <p:blipFill>
          <a:blip r:embed="rId3">
            <a:alphaModFix/>
          </a:blip>
          <a:stretch>
            <a:fillRect/>
          </a:stretch>
        </p:blipFill>
        <p:spPr>
          <a:xfrm>
            <a:off x="4589187" y="1549900"/>
            <a:ext cx="3927725" cy="3502049"/>
          </a:xfrm>
          <a:prstGeom prst="rect">
            <a:avLst/>
          </a:prstGeom>
          <a:noFill/>
          <a:ln>
            <a:noFill/>
          </a:ln>
        </p:spPr>
      </p:pic>
      <p:pic>
        <p:nvPicPr>
          <p:cNvPr id="188" name="Shape 188"/>
          <p:cNvPicPr preferRelativeResize="0"/>
          <p:nvPr/>
        </p:nvPicPr>
        <p:blipFill>
          <a:blip r:embed="rId4">
            <a:alphaModFix/>
          </a:blip>
          <a:stretch>
            <a:fillRect/>
          </a:stretch>
        </p:blipFill>
        <p:spPr>
          <a:xfrm>
            <a:off x="627087" y="1687190"/>
            <a:ext cx="3999899" cy="3227468"/>
          </a:xfrm>
          <a:prstGeom prst="rect">
            <a:avLst/>
          </a:prstGeom>
          <a:noFill/>
          <a:ln>
            <a:noFill/>
          </a:ln>
        </p:spPr>
      </p:pic>
      <p:pic>
        <p:nvPicPr>
          <p:cNvPr id="189" name="Shape 189"/>
          <p:cNvPicPr preferRelativeResize="0"/>
          <p:nvPr/>
        </p:nvPicPr>
        <p:blipFill>
          <a:blip r:embed="rId5">
            <a:alphaModFix/>
          </a:blip>
          <a:stretch>
            <a:fillRect/>
          </a:stretch>
        </p:blipFill>
        <p:spPr>
          <a:xfrm>
            <a:off x="417249" y="1761874"/>
            <a:ext cx="1186949" cy="49162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95" name="Shape 195"/>
          <p:cNvSpPr txBox="1"/>
          <p:nvPr>
            <p:ph idx="1" type="body"/>
          </p:nvPr>
        </p:nvSpPr>
        <p:spPr>
          <a:xfrm>
            <a:off x="746850" y="1152475"/>
            <a:ext cx="3999900" cy="3416400"/>
          </a:xfrm>
          <a:prstGeom prst="rect">
            <a:avLst/>
          </a:prstGeom>
        </p:spPr>
        <p:txBody>
          <a:bodyPr anchorCtr="0" anchor="t" bIns="91425" lIns="91425" rIns="91425" tIns="91425">
            <a:noAutofit/>
          </a:bodyPr>
          <a:lstStyle/>
          <a:p>
            <a:pPr indent="0" lvl="0" marL="0">
              <a:spcBef>
                <a:spcPts val="0"/>
              </a:spcBef>
              <a:buNone/>
            </a:pPr>
            <a:r>
              <a:rPr lang="en" sz="1800"/>
              <a:t>Cluster 1 </a:t>
            </a:r>
            <a:r>
              <a:rPr lang="en"/>
              <a:t>				</a:t>
            </a:r>
            <a:r>
              <a:rPr lang="en" sz="1800"/>
              <a:t>Cluster 2</a:t>
            </a:r>
            <a:r>
              <a:rPr lang="en"/>
              <a:t>	   </a:t>
            </a:r>
          </a:p>
        </p:txBody>
      </p:sp>
      <p:sp>
        <p:nvSpPr>
          <p:cNvPr id="196" name="Shape 196"/>
          <p:cNvSpPr txBox="1"/>
          <p:nvPr>
            <p:ph idx="2" type="body"/>
          </p:nvPr>
        </p:nvSpPr>
        <p:spPr>
          <a:xfrm>
            <a:off x="4832400" y="1152475"/>
            <a:ext cx="3999900" cy="3416400"/>
          </a:xfrm>
          <a:prstGeom prst="rect">
            <a:avLst/>
          </a:prstGeom>
        </p:spPr>
        <p:txBody>
          <a:bodyPr anchorCtr="0" anchor="t" bIns="91425" lIns="91425" rIns="91425" tIns="91425">
            <a:noAutofit/>
          </a:bodyPr>
          <a:lstStyle/>
          <a:p>
            <a:pPr indent="0" lvl="0" marL="1828800">
              <a:spcBef>
                <a:spcPts val="0"/>
              </a:spcBef>
              <a:buNone/>
            </a:pPr>
            <a:r>
              <a:rPr lang="en" sz="1800"/>
              <a:t>Cluster 4</a:t>
            </a:r>
            <a:r>
              <a:rPr lang="en"/>
              <a:t> </a:t>
            </a:r>
          </a:p>
        </p:txBody>
      </p:sp>
      <p:pic>
        <p:nvPicPr>
          <p:cNvPr id="197" name="Shape 197"/>
          <p:cNvPicPr preferRelativeResize="0"/>
          <p:nvPr/>
        </p:nvPicPr>
        <p:blipFill>
          <a:blip r:embed="rId3">
            <a:alphaModFix/>
          </a:blip>
          <a:stretch>
            <a:fillRect/>
          </a:stretch>
        </p:blipFill>
        <p:spPr>
          <a:xfrm>
            <a:off x="353349" y="1942799"/>
            <a:ext cx="3103125" cy="2753274"/>
          </a:xfrm>
          <a:prstGeom prst="rect">
            <a:avLst/>
          </a:prstGeom>
          <a:noFill/>
          <a:ln>
            <a:noFill/>
          </a:ln>
        </p:spPr>
      </p:pic>
      <p:pic>
        <p:nvPicPr>
          <p:cNvPr id="198" name="Shape 198"/>
          <p:cNvPicPr preferRelativeResize="0"/>
          <p:nvPr/>
        </p:nvPicPr>
        <p:blipFill>
          <a:blip r:embed="rId4">
            <a:alphaModFix/>
          </a:blip>
          <a:stretch>
            <a:fillRect/>
          </a:stretch>
        </p:blipFill>
        <p:spPr>
          <a:xfrm>
            <a:off x="3320185" y="1905400"/>
            <a:ext cx="2586925" cy="2828074"/>
          </a:xfrm>
          <a:prstGeom prst="rect">
            <a:avLst/>
          </a:prstGeom>
          <a:noFill/>
          <a:ln>
            <a:noFill/>
          </a:ln>
        </p:spPr>
      </p:pic>
      <p:pic>
        <p:nvPicPr>
          <p:cNvPr id="199" name="Shape 199"/>
          <p:cNvPicPr preferRelativeResize="0"/>
          <p:nvPr/>
        </p:nvPicPr>
        <p:blipFill>
          <a:blip r:embed="rId5">
            <a:alphaModFix/>
          </a:blip>
          <a:stretch>
            <a:fillRect/>
          </a:stretch>
        </p:blipFill>
        <p:spPr>
          <a:xfrm>
            <a:off x="6430024" y="1829337"/>
            <a:ext cx="2360625" cy="29801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Shape 204"/>
          <p:cNvPicPr preferRelativeResize="0"/>
          <p:nvPr/>
        </p:nvPicPr>
        <p:blipFill>
          <a:blip r:embed="rId4">
            <a:alphaModFix/>
          </a:blip>
          <a:stretch>
            <a:fillRect/>
          </a:stretch>
        </p:blipFill>
        <p:spPr>
          <a:xfrm>
            <a:off x="388124" y="372725"/>
            <a:ext cx="1074925" cy="153267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8" name="Shape 208"/>
        <p:cNvGrpSpPr/>
        <p:nvPr/>
      </p:nvGrpSpPr>
      <p:grpSpPr>
        <a:xfrm>
          <a:off x="0" y="0"/>
          <a:ext cx="0" cy="0"/>
          <a:chOff x="0" y="0"/>
          <a:chExt cx="0" cy="0"/>
        </a:xfrm>
      </p:grpSpPr>
      <p:pic>
        <p:nvPicPr>
          <p:cNvPr id="209" name="Shape 209"/>
          <p:cNvPicPr preferRelativeResize="0"/>
          <p:nvPr/>
        </p:nvPicPr>
        <p:blipFill>
          <a:blip r:embed="rId4">
            <a:alphaModFix/>
          </a:blip>
          <a:stretch>
            <a:fillRect/>
          </a:stretch>
        </p:blipFill>
        <p:spPr>
          <a:xfrm>
            <a:off x="1895475" y="228600"/>
            <a:ext cx="5353050" cy="4686300"/>
          </a:xfrm>
          <a:prstGeom prst="rect">
            <a:avLst/>
          </a:prstGeom>
          <a:noFill/>
          <a:ln>
            <a:noFill/>
          </a:ln>
        </p:spPr>
      </p:pic>
      <p:pic>
        <p:nvPicPr>
          <p:cNvPr id="210" name="Shape 210"/>
          <p:cNvPicPr preferRelativeResize="0"/>
          <p:nvPr/>
        </p:nvPicPr>
        <p:blipFill>
          <a:blip r:embed="rId5">
            <a:alphaModFix/>
          </a:blip>
          <a:stretch>
            <a:fillRect/>
          </a:stretch>
        </p:blipFill>
        <p:spPr>
          <a:xfrm>
            <a:off x="388124" y="372725"/>
            <a:ext cx="1074925" cy="1532675"/>
          </a:xfrm>
          <a:prstGeom prst="rect">
            <a:avLst/>
          </a:prstGeom>
          <a:noFill/>
          <a:ln>
            <a:noFill/>
          </a:ln>
        </p:spPr>
      </p:pic>
      <p:sp>
        <p:nvSpPr>
          <p:cNvPr id="211" name="Shape 211"/>
          <p:cNvSpPr txBox="1"/>
          <p:nvPr/>
        </p:nvSpPr>
        <p:spPr>
          <a:xfrm>
            <a:off x="4998450" y="2019450"/>
            <a:ext cx="1885200" cy="290100"/>
          </a:xfrm>
          <a:prstGeom prst="rect">
            <a:avLst/>
          </a:prstGeom>
          <a:noFill/>
          <a:ln>
            <a:noFill/>
          </a:ln>
        </p:spPr>
        <p:txBody>
          <a:bodyPr anchorCtr="0" anchor="t" bIns="91425" lIns="91425" rIns="91425" tIns="91425">
            <a:noAutofit/>
          </a:bodyPr>
          <a:lstStyle/>
          <a:p>
            <a:pPr lvl="0">
              <a:spcBef>
                <a:spcPts val="0"/>
              </a:spcBef>
              <a:buNone/>
            </a:pPr>
            <a:r>
              <a:rPr lang="en"/>
              <a:t>mssackstein</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15" name="Shape 215"/>
        <p:cNvGrpSpPr/>
        <p:nvPr/>
      </p:nvGrpSpPr>
      <p:grpSpPr>
        <a:xfrm>
          <a:off x="0" y="0"/>
          <a:ext cx="0" cy="0"/>
          <a:chOff x="0" y="0"/>
          <a:chExt cx="0" cy="0"/>
        </a:xfrm>
      </p:grpSpPr>
      <p:pic>
        <p:nvPicPr>
          <p:cNvPr id="216" name="Shape 216"/>
          <p:cNvPicPr preferRelativeResize="0"/>
          <p:nvPr/>
        </p:nvPicPr>
        <p:blipFill>
          <a:blip r:embed="rId4">
            <a:alphaModFix/>
          </a:blip>
          <a:stretch>
            <a:fillRect/>
          </a:stretch>
        </p:blipFill>
        <p:spPr>
          <a:xfrm>
            <a:off x="157437" y="1743350"/>
            <a:ext cx="3762375" cy="2914650"/>
          </a:xfrm>
          <a:prstGeom prst="rect">
            <a:avLst/>
          </a:prstGeom>
          <a:noFill/>
          <a:ln>
            <a:noFill/>
          </a:ln>
        </p:spPr>
      </p:pic>
      <p:pic>
        <p:nvPicPr>
          <p:cNvPr id="217" name="Shape 217"/>
          <p:cNvPicPr preferRelativeResize="0"/>
          <p:nvPr/>
        </p:nvPicPr>
        <p:blipFill>
          <a:blip r:embed="rId5">
            <a:alphaModFix/>
          </a:blip>
          <a:stretch>
            <a:fillRect/>
          </a:stretch>
        </p:blipFill>
        <p:spPr>
          <a:xfrm>
            <a:off x="3919825" y="722350"/>
            <a:ext cx="5126650" cy="4287250"/>
          </a:xfrm>
          <a:prstGeom prst="rect">
            <a:avLst/>
          </a:prstGeom>
          <a:noFill/>
          <a:ln>
            <a:noFill/>
          </a:ln>
        </p:spPr>
      </p:pic>
      <p:sp>
        <p:nvSpPr>
          <p:cNvPr id="218" name="Shape 218"/>
          <p:cNvSpPr txBox="1"/>
          <p:nvPr/>
        </p:nvSpPr>
        <p:spPr>
          <a:xfrm>
            <a:off x="2052975" y="4188075"/>
            <a:ext cx="1394700" cy="364200"/>
          </a:xfrm>
          <a:prstGeom prst="rect">
            <a:avLst/>
          </a:prstGeom>
          <a:noFill/>
          <a:ln>
            <a:noFill/>
          </a:ln>
        </p:spPr>
        <p:txBody>
          <a:bodyPr anchorCtr="0" anchor="t" bIns="91425" lIns="91425" rIns="91425" tIns="91425">
            <a:noAutofit/>
          </a:bodyPr>
          <a:lstStyle/>
          <a:p>
            <a:pPr lvl="0">
              <a:spcBef>
                <a:spcPts val="0"/>
              </a:spcBef>
              <a:buNone/>
            </a:pPr>
            <a:r>
              <a:rPr lang="en"/>
              <a:t>garyrubenstein</a:t>
            </a:r>
          </a:p>
        </p:txBody>
      </p:sp>
      <p:sp>
        <p:nvSpPr>
          <p:cNvPr id="219" name="Shape 219"/>
          <p:cNvSpPr txBox="1"/>
          <p:nvPr/>
        </p:nvSpPr>
        <p:spPr>
          <a:xfrm>
            <a:off x="6917500" y="3760000"/>
            <a:ext cx="1740600" cy="234300"/>
          </a:xfrm>
          <a:prstGeom prst="rect">
            <a:avLst/>
          </a:prstGeom>
          <a:noFill/>
          <a:ln>
            <a:noFill/>
          </a:ln>
        </p:spPr>
        <p:txBody>
          <a:bodyPr anchorCtr="0" anchor="t" bIns="91425" lIns="91425" rIns="91425" tIns="91425">
            <a:noAutofit/>
          </a:bodyPr>
          <a:lstStyle/>
          <a:p>
            <a:pPr lvl="0">
              <a:spcBef>
                <a:spcPts val="0"/>
              </a:spcBef>
              <a:buNone/>
            </a:pPr>
            <a:r>
              <a:rPr lang="en"/>
              <a:t>lanecindy1234</a:t>
            </a:r>
          </a:p>
        </p:txBody>
      </p:sp>
      <p:pic>
        <p:nvPicPr>
          <p:cNvPr id="220" name="Shape 220"/>
          <p:cNvPicPr preferRelativeResize="0"/>
          <p:nvPr/>
        </p:nvPicPr>
        <p:blipFill>
          <a:blip r:embed="rId6">
            <a:alphaModFix/>
          </a:blip>
          <a:stretch>
            <a:fillRect/>
          </a:stretch>
        </p:blipFill>
        <p:spPr>
          <a:xfrm>
            <a:off x="388124" y="372725"/>
            <a:ext cx="1074925" cy="15326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2709850" y="52325"/>
            <a:ext cx="3724275" cy="647700"/>
          </a:xfrm>
          <a:prstGeom prst="rect">
            <a:avLst/>
          </a:prstGeom>
          <a:noFill/>
          <a:ln>
            <a:noFill/>
          </a:ln>
        </p:spPr>
      </p:pic>
      <p:pic>
        <p:nvPicPr>
          <p:cNvPr id="90" name="Shape 90"/>
          <p:cNvPicPr preferRelativeResize="0"/>
          <p:nvPr/>
        </p:nvPicPr>
        <p:blipFill>
          <a:blip r:embed="rId4">
            <a:alphaModFix/>
          </a:blip>
          <a:stretch>
            <a:fillRect/>
          </a:stretch>
        </p:blipFill>
        <p:spPr>
          <a:xfrm>
            <a:off x="509562" y="700012"/>
            <a:ext cx="8124825" cy="942975"/>
          </a:xfrm>
          <a:prstGeom prst="rect">
            <a:avLst/>
          </a:prstGeom>
          <a:noFill/>
          <a:ln>
            <a:noFill/>
          </a:ln>
        </p:spPr>
      </p:pic>
      <p:pic>
        <p:nvPicPr>
          <p:cNvPr id="91" name="Shape 91"/>
          <p:cNvPicPr preferRelativeResize="0"/>
          <p:nvPr/>
        </p:nvPicPr>
        <p:blipFill>
          <a:blip r:embed="rId5">
            <a:alphaModFix/>
          </a:blip>
          <a:stretch>
            <a:fillRect/>
          </a:stretch>
        </p:blipFill>
        <p:spPr>
          <a:xfrm>
            <a:off x="2390300" y="1167450"/>
            <a:ext cx="6322200" cy="425499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Limitations, Challenges, Critiques </a:t>
            </a:r>
          </a:p>
        </p:txBody>
      </p:sp>
      <p:sp>
        <p:nvSpPr>
          <p:cNvPr id="226" name="Shape 226"/>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lgn="ctr">
              <a:lnSpc>
                <a:spcPct val="150000"/>
              </a:lnSpc>
              <a:spcBef>
                <a:spcPts val="0"/>
              </a:spcBef>
              <a:spcAft>
                <a:spcPts val="0"/>
              </a:spcAft>
              <a:buNone/>
            </a:pPr>
            <a:r>
              <a:rPr b="1" lang="en" sz="1800"/>
              <a:t>Twitter Research </a:t>
            </a:r>
          </a:p>
          <a:p>
            <a:pPr lvl="0" rtl="0">
              <a:lnSpc>
                <a:spcPct val="150000"/>
              </a:lnSpc>
              <a:spcBef>
                <a:spcPts val="0"/>
              </a:spcBef>
              <a:spcAft>
                <a:spcPts val="0"/>
              </a:spcAft>
              <a:buNone/>
            </a:pPr>
            <a:r>
              <a:t/>
            </a:r>
            <a:endParaRPr/>
          </a:p>
          <a:p>
            <a:pPr lvl="0" rtl="0">
              <a:lnSpc>
                <a:spcPct val="150000"/>
              </a:lnSpc>
              <a:spcBef>
                <a:spcPts val="0"/>
              </a:spcBef>
              <a:spcAft>
                <a:spcPts val="0"/>
              </a:spcAft>
              <a:buNone/>
            </a:pPr>
            <a:r>
              <a:rPr lang="en"/>
              <a:t>What incentives do people have to go outside their groups?  </a:t>
            </a:r>
            <a:r>
              <a:rPr lang="en" sz="1200"/>
              <a:t>(Dodds, Muhamad, &amp; Watts 2003)</a:t>
            </a:r>
          </a:p>
          <a:p>
            <a:pPr lvl="0" rtl="0">
              <a:lnSpc>
                <a:spcPct val="150000"/>
              </a:lnSpc>
              <a:spcBef>
                <a:spcPts val="0"/>
              </a:spcBef>
              <a:spcAft>
                <a:spcPts val="0"/>
              </a:spcAft>
              <a:buNone/>
            </a:pPr>
            <a:r>
              <a:t/>
            </a:r>
            <a:endParaRPr/>
          </a:p>
          <a:p>
            <a:pPr lvl="0" rtl="0">
              <a:lnSpc>
                <a:spcPct val="150000"/>
              </a:lnSpc>
              <a:spcBef>
                <a:spcPts val="0"/>
              </a:spcBef>
              <a:spcAft>
                <a:spcPts val="0"/>
              </a:spcAft>
              <a:buNone/>
            </a:pPr>
            <a:r>
              <a:rPr lang="en"/>
              <a:t>Is tweeting “slacktivism”? </a:t>
            </a:r>
            <a:r>
              <a:rPr lang="en" sz="1200"/>
              <a:t>(Lutz, Hoffman, &amp; Meckel, 2014)</a:t>
            </a:r>
          </a:p>
          <a:p>
            <a:pPr lvl="0" rtl="0">
              <a:lnSpc>
                <a:spcPct val="150000"/>
              </a:lnSpc>
              <a:spcBef>
                <a:spcPts val="0"/>
              </a:spcBef>
              <a:spcAft>
                <a:spcPts val="0"/>
              </a:spcAft>
              <a:buNone/>
            </a:pPr>
            <a:r>
              <a:t/>
            </a:r>
            <a:endParaRPr/>
          </a:p>
          <a:p>
            <a:pPr lvl="0" rtl="0">
              <a:lnSpc>
                <a:spcPct val="150000"/>
              </a:lnSpc>
              <a:spcBef>
                <a:spcPts val="0"/>
              </a:spcBef>
              <a:spcAft>
                <a:spcPts val="0"/>
              </a:spcAft>
              <a:buClr>
                <a:schemeClr val="dk1"/>
              </a:buClr>
              <a:buSzPct val="91666"/>
              <a:buFont typeface="Arial"/>
              <a:buNone/>
            </a:pPr>
            <a:r>
              <a:rPr lang="en"/>
              <a:t>How can tweeters avoid the echo chamber effect? </a:t>
            </a:r>
            <a:r>
              <a:rPr lang="en" sz="1200"/>
              <a:t>(Bakshy, Messing, &amp; Adamic 2015)</a:t>
            </a:r>
          </a:p>
        </p:txBody>
      </p:sp>
      <p:sp>
        <p:nvSpPr>
          <p:cNvPr id="227" name="Shape 227"/>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b="1" lang="en" sz="1800"/>
              <a:t>#teachertweets </a:t>
            </a:r>
          </a:p>
          <a:p>
            <a:pPr lvl="0" rtl="0">
              <a:lnSpc>
                <a:spcPct val="100000"/>
              </a:lnSpc>
              <a:spcBef>
                <a:spcPts val="0"/>
              </a:spcBef>
              <a:spcAft>
                <a:spcPts val="0"/>
              </a:spcAft>
              <a:buNone/>
            </a:pPr>
            <a:r>
              <a:t/>
            </a:r>
            <a:endParaRPr/>
          </a:p>
          <a:p>
            <a:pPr lvl="0" rtl="0">
              <a:lnSpc>
                <a:spcPct val="100000"/>
              </a:lnSpc>
              <a:spcBef>
                <a:spcPts val="0"/>
              </a:spcBef>
              <a:spcAft>
                <a:spcPts val="0"/>
              </a:spcAft>
              <a:buNone/>
            </a:pPr>
            <a:r>
              <a:t/>
            </a:r>
            <a:endParaRPr/>
          </a:p>
          <a:p>
            <a:pPr lvl="0" rtl="0">
              <a:lnSpc>
                <a:spcPct val="150000"/>
              </a:lnSpc>
              <a:spcBef>
                <a:spcPts val="0"/>
              </a:spcBef>
              <a:spcAft>
                <a:spcPts val="0"/>
              </a:spcAft>
              <a:buNone/>
            </a:pPr>
            <a:r>
              <a:rPr lang="en"/>
              <a:t>We chose the words of interest. </a:t>
            </a:r>
          </a:p>
          <a:p>
            <a:pPr lvl="0" rtl="0">
              <a:lnSpc>
                <a:spcPct val="150000"/>
              </a:lnSpc>
              <a:spcBef>
                <a:spcPts val="0"/>
              </a:spcBef>
              <a:spcAft>
                <a:spcPts val="0"/>
              </a:spcAft>
              <a:buClr>
                <a:schemeClr val="dk1"/>
              </a:buClr>
              <a:buSzPct val="78571"/>
              <a:buFont typeface="Arial"/>
              <a:buNone/>
            </a:pPr>
            <a:r>
              <a:t/>
            </a:r>
            <a:endParaRPr/>
          </a:p>
          <a:p>
            <a:pPr lvl="0" rtl="0">
              <a:lnSpc>
                <a:spcPct val="150000"/>
              </a:lnSpc>
              <a:spcBef>
                <a:spcPts val="0"/>
              </a:spcBef>
              <a:spcAft>
                <a:spcPts val="0"/>
              </a:spcAft>
              <a:buNone/>
            </a:pPr>
            <a:r>
              <a:rPr lang="en"/>
              <a:t>Lack of tweet context. </a:t>
            </a:r>
          </a:p>
          <a:p>
            <a:pPr lvl="0" rtl="0">
              <a:lnSpc>
                <a:spcPct val="150000"/>
              </a:lnSpc>
              <a:spcBef>
                <a:spcPts val="0"/>
              </a:spcBef>
              <a:spcAft>
                <a:spcPts val="0"/>
              </a:spcAft>
              <a:buClr>
                <a:schemeClr val="dk1"/>
              </a:buClr>
              <a:buSzPct val="78571"/>
              <a:buFont typeface="Arial"/>
              <a:buNone/>
            </a:pPr>
            <a:r>
              <a:t/>
            </a:r>
            <a:endParaRPr/>
          </a:p>
          <a:p>
            <a:pPr lvl="0" rtl="0">
              <a:lnSpc>
                <a:spcPct val="150000"/>
              </a:lnSpc>
              <a:spcBef>
                <a:spcPts val="0"/>
              </a:spcBef>
              <a:spcAft>
                <a:spcPts val="0"/>
              </a:spcAft>
              <a:buClr>
                <a:schemeClr val="dk1"/>
              </a:buClr>
              <a:buSzPct val="78571"/>
              <a:buFont typeface="Arial"/>
              <a:buNone/>
            </a:pPr>
            <a:r>
              <a:rPr b="1" lang="en"/>
              <a:t>Deweyan Lens Limitation:</a:t>
            </a:r>
            <a:r>
              <a:rPr lang="en"/>
              <a:t> may not have a robust account of how absence is significant.</a:t>
            </a:r>
          </a:p>
          <a:p>
            <a:pPr lvl="0">
              <a:lnSpc>
                <a:spcPct val="150000"/>
              </a:lnSpc>
              <a:spcBef>
                <a:spcPts val="0"/>
              </a:spcBef>
              <a:spcAft>
                <a:spcPts val="0"/>
              </a:spcAft>
              <a:buClr>
                <a:schemeClr val="dk1"/>
              </a:buClr>
              <a:buSzPct val="78571"/>
              <a:buFont typeface="Arial"/>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Conclusions  </a:t>
            </a:r>
          </a:p>
        </p:txBody>
      </p:sp>
      <p:sp>
        <p:nvSpPr>
          <p:cNvPr id="233" name="Shape 233"/>
          <p:cNvSpPr txBox="1"/>
          <p:nvPr>
            <p:ph idx="1" type="body"/>
          </p:nvPr>
        </p:nvSpPr>
        <p:spPr>
          <a:xfrm>
            <a:off x="311700" y="1152475"/>
            <a:ext cx="4520700" cy="3416400"/>
          </a:xfrm>
          <a:prstGeom prst="rect">
            <a:avLst/>
          </a:prstGeom>
        </p:spPr>
        <p:txBody>
          <a:bodyPr anchorCtr="0" anchor="t" bIns="91425" lIns="91425" rIns="91425" tIns="91425">
            <a:noAutofit/>
          </a:bodyPr>
          <a:lstStyle/>
          <a:p>
            <a:pPr lvl="0" rtl="0">
              <a:lnSpc>
                <a:spcPct val="138000"/>
              </a:lnSpc>
              <a:spcBef>
                <a:spcPts val="0"/>
              </a:spcBef>
              <a:spcAft>
                <a:spcPts val="0"/>
              </a:spcAft>
              <a:buClr>
                <a:schemeClr val="dk1"/>
              </a:buClr>
              <a:buSzPct val="78571"/>
              <a:buFont typeface="Arial"/>
              <a:buNone/>
            </a:pPr>
            <a:r>
              <a:t/>
            </a:r>
            <a:endParaRPr/>
          </a:p>
          <a:p>
            <a:pPr lvl="0" rtl="0">
              <a:lnSpc>
                <a:spcPct val="138000"/>
              </a:lnSpc>
              <a:spcBef>
                <a:spcPts val="0"/>
              </a:spcBef>
              <a:spcAft>
                <a:spcPts val="0"/>
              </a:spcAft>
              <a:buClr>
                <a:schemeClr val="dk1"/>
              </a:buClr>
              <a:buSzPct val="61111"/>
              <a:buFont typeface="Arial"/>
              <a:buNone/>
            </a:pPr>
            <a:r>
              <a:rPr lang="en" sz="1800"/>
              <a:t>Teachers are creating democratic communities on Twitter.</a:t>
            </a:r>
          </a:p>
          <a:p>
            <a:pPr lvl="0" rtl="0">
              <a:lnSpc>
                <a:spcPct val="138000"/>
              </a:lnSpc>
              <a:spcBef>
                <a:spcPts val="0"/>
              </a:spcBef>
              <a:spcAft>
                <a:spcPts val="0"/>
              </a:spcAft>
              <a:buClr>
                <a:schemeClr val="dk1"/>
              </a:buClr>
              <a:buSzPct val="61111"/>
              <a:buFont typeface="Arial"/>
              <a:buNone/>
            </a:pPr>
            <a:r>
              <a:t/>
            </a:r>
            <a:endParaRPr sz="1800"/>
          </a:p>
          <a:p>
            <a:pPr lvl="0" rtl="0">
              <a:lnSpc>
                <a:spcPct val="138000"/>
              </a:lnSpc>
              <a:spcBef>
                <a:spcPts val="0"/>
              </a:spcBef>
              <a:spcAft>
                <a:spcPts val="0"/>
              </a:spcAft>
              <a:buClr>
                <a:schemeClr val="dk1"/>
              </a:buClr>
              <a:buSzPct val="61111"/>
              <a:buFont typeface="Arial"/>
              <a:buNone/>
            </a:pPr>
            <a:r>
              <a:rPr lang="en" sz="1800"/>
              <a:t>They are talking about their work and what it means to them.</a:t>
            </a:r>
          </a:p>
          <a:p>
            <a:pPr lvl="0" rtl="0">
              <a:lnSpc>
                <a:spcPct val="138000"/>
              </a:lnSpc>
              <a:spcBef>
                <a:spcPts val="0"/>
              </a:spcBef>
              <a:spcAft>
                <a:spcPts val="0"/>
              </a:spcAft>
              <a:buClr>
                <a:schemeClr val="dk1"/>
              </a:buClr>
              <a:buSzPct val="61111"/>
              <a:buFont typeface="Arial"/>
              <a:buNone/>
            </a:pPr>
            <a:r>
              <a:t/>
            </a:r>
            <a:endParaRPr sz="1800"/>
          </a:p>
          <a:p>
            <a:pPr lvl="0" rtl="0">
              <a:lnSpc>
                <a:spcPct val="138000"/>
              </a:lnSpc>
              <a:spcBef>
                <a:spcPts val="0"/>
              </a:spcBef>
              <a:spcAft>
                <a:spcPts val="0"/>
              </a:spcAft>
              <a:buClr>
                <a:schemeClr val="dk1"/>
              </a:buClr>
              <a:buSzPct val="61111"/>
              <a:buFont typeface="Arial"/>
              <a:buNone/>
            </a:pPr>
            <a:r>
              <a:rPr lang="en" sz="1800"/>
              <a:t>They are using moral language.</a:t>
            </a:r>
          </a:p>
          <a:p>
            <a:pPr lvl="0" rtl="0">
              <a:lnSpc>
                <a:spcPct val="138000"/>
              </a:lnSpc>
              <a:spcBef>
                <a:spcPts val="0"/>
              </a:spcBef>
              <a:spcAft>
                <a:spcPts val="0"/>
              </a:spcAft>
              <a:buClr>
                <a:schemeClr val="dk1"/>
              </a:buClr>
              <a:buSzPct val="78571"/>
              <a:buFont typeface="Arial"/>
              <a:buNone/>
            </a:pPr>
            <a:r>
              <a:t/>
            </a:r>
            <a:endParaRPr/>
          </a:p>
          <a:p>
            <a:pPr lvl="0" rtl="0">
              <a:lnSpc>
                <a:spcPct val="138000"/>
              </a:lnSpc>
              <a:spcBef>
                <a:spcPts val="0"/>
              </a:spcBef>
              <a:spcAft>
                <a:spcPts val="0"/>
              </a:spcAft>
              <a:buClr>
                <a:schemeClr val="dk1"/>
              </a:buClr>
              <a:buSzPct val="78571"/>
              <a:buFont typeface="Arial"/>
              <a:buNone/>
            </a:pPr>
            <a:r>
              <a:t/>
            </a:r>
            <a:endParaRPr/>
          </a:p>
          <a:p>
            <a:pPr lvl="0" rtl="0">
              <a:lnSpc>
                <a:spcPct val="138000"/>
              </a:lnSpc>
              <a:spcBef>
                <a:spcPts val="0"/>
              </a:spcBef>
              <a:spcAft>
                <a:spcPts val="0"/>
              </a:spcAft>
              <a:buClr>
                <a:schemeClr val="dk1"/>
              </a:buClr>
              <a:buSzPct val="78571"/>
              <a:buFont typeface="Arial"/>
              <a:buNone/>
            </a:pPr>
            <a:r>
              <a:t/>
            </a:r>
            <a:endParaRPr/>
          </a:p>
          <a:p>
            <a:pPr lvl="0" rtl="0">
              <a:lnSpc>
                <a:spcPct val="138000"/>
              </a:lnSpc>
              <a:spcBef>
                <a:spcPts val="0"/>
              </a:spcBef>
              <a:spcAft>
                <a:spcPts val="0"/>
              </a:spcAft>
              <a:buClr>
                <a:schemeClr val="dk1"/>
              </a:buClr>
              <a:buSzPct val="78571"/>
              <a:buFont typeface="Arial"/>
              <a:buNone/>
            </a:pPr>
            <a:r>
              <a:t/>
            </a:r>
            <a:endParaRPr/>
          </a:p>
          <a:p>
            <a:pPr lvl="0" rtl="0">
              <a:lnSpc>
                <a:spcPct val="138000"/>
              </a:lnSpc>
              <a:spcBef>
                <a:spcPts val="0"/>
              </a:spcBef>
              <a:spcAft>
                <a:spcPts val="0"/>
              </a:spcAft>
              <a:buClr>
                <a:schemeClr val="dk1"/>
              </a:buClr>
              <a:buSzPct val="78571"/>
              <a:buFont typeface="Arial"/>
              <a:buNone/>
            </a:pPr>
            <a:r>
              <a:t/>
            </a:r>
            <a:endParaRPr/>
          </a:p>
          <a:p>
            <a:pPr lvl="0">
              <a:spcBef>
                <a:spcPts val="0"/>
              </a:spcBef>
              <a:buNone/>
            </a:pPr>
            <a:r>
              <a:t/>
            </a:r>
            <a:endParaRPr/>
          </a:p>
        </p:txBody>
      </p:sp>
      <p:sp>
        <p:nvSpPr>
          <p:cNvPr id="234" name="Shape 234"/>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35" name="Shape 235"/>
          <p:cNvPicPr preferRelativeResize="0"/>
          <p:nvPr/>
        </p:nvPicPr>
        <p:blipFill>
          <a:blip r:embed="rId4">
            <a:alphaModFix/>
          </a:blip>
          <a:stretch>
            <a:fillRect/>
          </a:stretch>
        </p:blipFill>
        <p:spPr>
          <a:xfrm>
            <a:off x="4881500" y="1184275"/>
            <a:ext cx="3209925" cy="33528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Next steps</a:t>
            </a:r>
          </a:p>
          <a:p>
            <a:pPr lvl="0">
              <a:spcBef>
                <a:spcPts val="0"/>
              </a:spcBef>
              <a:buNone/>
            </a:pPr>
            <a:r>
              <a:t/>
            </a:r>
            <a:endParaRP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38000"/>
              </a:lnSpc>
              <a:spcBef>
                <a:spcPts val="0"/>
              </a:spcBef>
              <a:spcAft>
                <a:spcPts val="0"/>
              </a:spcAft>
              <a:buClr>
                <a:schemeClr val="dk1"/>
              </a:buClr>
              <a:buSzPct val="61111"/>
              <a:buFont typeface="Arial"/>
              <a:buNone/>
            </a:pPr>
            <a:r>
              <a:t/>
            </a:r>
            <a:endParaRPr/>
          </a:p>
          <a:p>
            <a:pPr lvl="0" rtl="0">
              <a:lnSpc>
                <a:spcPct val="138000"/>
              </a:lnSpc>
              <a:spcBef>
                <a:spcPts val="0"/>
              </a:spcBef>
              <a:spcAft>
                <a:spcPts val="0"/>
              </a:spcAft>
              <a:buClr>
                <a:schemeClr val="dk1"/>
              </a:buClr>
              <a:buSzPct val="61111"/>
              <a:buFont typeface="Arial"/>
              <a:buNone/>
            </a:pPr>
            <a:r>
              <a:rPr lang="en"/>
              <a:t>Thinking more deeply about our methods.</a:t>
            </a:r>
          </a:p>
          <a:p>
            <a:pPr lvl="0" rtl="0">
              <a:lnSpc>
                <a:spcPct val="138000"/>
              </a:lnSpc>
              <a:spcBef>
                <a:spcPts val="0"/>
              </a:spcBef>
              <a:spcAft>
                <a:spcPts val="0"/>
              </a:spcAft>
              <a:buClr>
                <a:schemeClr val="dk1"/>
              </a:buClr>
              <a:buSzPct val="61111"/>
              <a:buFont typeface="Arial"/>
              <a:buNone/>
            </a:pPr>
            <a:r>
              <a:t/>
            </a:r>
            <a:endParaRPr/>
          </a:p>
          <a:p>
            <a:pPr lvl="0" rtl="0">
              <a:lnSpc>
                <a:spcPct val="138000"/>
              </a:lnSpc>
              <a:spcBef>
                <a:spcPts val="0"/>
              </a:spcBef>
              <a:spcAft>
                <a:spcPts val="0"/>
              </a:spcAft>
              <a:buClr>
                <a:schemeClr val="dk1"/>
              </a:buClr>
              <a:buSzPct val="61111"/>
              <a:buFont typeface="Arial"/>
              <a:buNone/>
            </a:pPr>
            <a:r>
              <a:rPr lang="en"/>
              <a:t>Different forms of discourse analysis through AI and human coding.</a:t>
            </a:r>
          </a:p>
          <a:p>
            <a:pPr lvl="0" rtl="0">
              <a:lnSpc>
                <a:spcPct val="138000"/>
              </a:lnSpc>
              <a:spcBef>
                <a:spcPts val="0"/>
              </a:spcBef>
              <a:spcAft>
                <a:spcPts val="0"/>
              </a:spcAft>
              <a:buClr>
                <a:schemeClr val="dk1"/>
              </a:buClr>
              <a:buSzPct val="61111"/>
              <a:buFont typeface="Arial"/>
              <a:buNone/>
            </a:pPr>
            <a:r>
              <a:t/>
            </a:r>
            <a:endParaRPr/>
          </a:p>
          <a:p>
            <a:pPr lvl="0" rtl="0">
              <a:lnSpc>
                <a:spcPct val="138000"/>
              </a:lnSpc>
              <a:spcBef>
                <a:spcPts val="0"/>
              </a:spcBef>
              <a:spcAft>
                <a:spcPts val="0"/>
              </a:spcAft>
              <a:buClr>
                <a:schemeClr val="dk1"/>
              </a:buClr>
              <a:buSzPct val="61111"/>
              <a:buFont typeface="Arial"/>
              <a:buNone/>
            </a:pPr>
            <a:r>
              <a:rPr lang="en"/>
              <a:t>Targeted network analysis to better understand flow of information.</a:t>
            </a:r>
          </a:p>
          <a:p>
            <a:pPr lvl="0" rtl="0">
              <a:lnSpc>
                <a:spcPct val="138000"/>
              </a:lnSpc>
              <a:spcBef>
                <a:spcPts val="0"/>
              </a:spcBef>
              <a:spcAft>
                <a:spcPts val="0"/>
              </a:spcAft>
              <a:buClr>
                <a:schemeClr val="dk1"/>
              </a:buClr>
              <a:buSzPct val="61111"/>
              <a:buFont typeface="Arial"/>
              <a:buNone/>
            </a:pPr>
            <a:r>
              <a:t/>
            </a:r>
            <a:endParaRPr/>
          </a:p>
          <a:p>
            <a:pPr lvl="0" rtl="0">
              <a:lnSpc>
                <a:spcPct val="138000"/>
              </a:lnSpc>
              <a:spcBef>
                <a:spcPts val="0"/>
              </a:spcBef>
              <a:spcAft>
                <a:spcPts val="0"/>
              </a:spcAft>
              <a:buClr>
                <a:schemeClr val="dk1"/>
              </a:buClr>
              <a:buSzPct val="61111"/>
              <a:buFont typeface="Arial"/>
              <a:buNone/>
            </a:pPr>
            <a:r>
              <a:rPr lang="en"/>
              <a:t>“Deep dive” into this data through reading targeted groups of tweets and qualitative coding. </a:t>
            </a:r>
          </a:p>
          <a:p>
            <a:pPr lvl="0">
              <a:spcBef>
                <a:spcPts val="0"/>
              </a:spcBef>
              <a:buNone/>
            </a:pPr>
            <a:r>
              <a:t/>
            </a:r>
            <a:endParaRPr/>
          </a:p>
        </p:txBody>
      </p:sp>
      <p:pic>
        <p:nvPicPr>
          <p:cNvPr id="242" name="Shape 242"/>
          <p:cNvPicPr preferRelativeResize="0"/>
          <p:nvPr/>
        </p:nvPicPr>
        <p:blipFill>
          <a:blip r:embed="rId4">
            <a:alphaModFix/>
          </a:blip>
          <a:stretch>
            <a:fillRect/>
          </a:stretch>
        </p:blipFill>
        <p:spPr>
          <a:xfrm>
            <a:off x="6135025" y="302287"/>
            <a:ext cx="2114550" cy="170497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id="247" name="Shape 247"/>
          <p:cNvPicPr preferRelativeResize="0"/>
          <p:nvPr/>
        </p:nvPicPr>
        <p:blipFill>
          <a:blip r:embed="rId4">
            <a:alphaModFix/>
          </a:blip>
          <a:stretch>
            <a:fillRect/>
          </a:stretch>
        </p:blipFill>
        <p:spPr>
          <a:xfrm>
            <a:off x="-12" y="-12"/>
            <a:ext cx="4181475" cy="3133725"/>
          </a:xfrm>
          <a:prstGeom prst="rect">
            <a:avLst/>
          </a:prstGeom>
          <a:noFill/>
          <a:ln>
            <a:noFill/>
          </a:ln>
        </p:spPr>
      </p:pic>
      <p:sp>
        <p:nvSpPr>
          <p:cNvPr id="248" name="Shape 248"/>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4114800">
              <a:spcBef>
                <a:spcPts val="0"/>
              </a:spcBef>
              <a:buNone/>
            </a:pPr>
            <a:r>
              <a:rPr b="1" lang="en"/>
              <a:t>   #teachertweets </a:t>
            </a:r>
          </a:p>
        </p:txBody>
      </p:sp>
      <p:sp>
        <p:nvSpPr>
          <p:cNvPr id="249" name="Shape 249"/>
          <p:cNvSpPr txBox="1"/>
          <p:nvPr>
            <p:ph idx="1" type="body"/>
          </p:nvPr>
        </p:nvSpPr>
        <p:spPr>
          <a:xfrm>
            <a:off x="311700" y="1152475"/>
            <a:ext cx="3999900" cy="39129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lnSpc>
                <a:spcPct val="150000"/>
              </a:lnSpc>
              <a:spcBef>
                <a:spcPts val="0"/>
              </a:spcBef>
              <a:spcAft>
                <a:spcPts val="0"/>
              </a:spcAft>
              <a:buNone/>
            </a:pPr>
            <a:r>
              <a:t/>
            </a:r>
            <a:endParaRPr b="1">
              <a:solidFill>
                <a:schemeClr val="dk1"/>
              </a:solidFill>
            </a:endParaRPr>
          </a:p>
          <a:p>
            <a:pPr lvl="0" rtl="0">
              <a:lnSpc>
                <a:spcPct val="150000"/>
              </a:lnSpc>
              <a:spcBef>
                <a:spcPts val="0"/>
              </a:spcBef>
              <a:spcAft>
                <a:spcPts val="0"/>
              </a:spcAft>
              <a:buClr>
                <a:schemeClr val="dk1"/>
              </a:buClr>
              <a:buSzPct val="78571"/>
              <a:buFont typeface="Arial"/>
              <a:buNone/>
            </a:pPr>
            <a:r>
              <a:t/>
            </a:r>
            <a:endParaRPr b="1">
              <a:solidFill>
                <a:schemeClr val="dk1"/>
              </a:solidFill>
            </a:endParaRPr>
          </a:p>
          <a:p>
            <a:pPr lvl="0" rtl="0">
              <a:lnSpc>
                <a:spcPct val="150000"/>
              </a:lnSpc>
              <a:spcBef>
                <a:spcPts val="0"/>
              </a:spcBef>
              <a:spcAft>
                <a:spcPts val="0"/>
              </a:spcAft>
              <a:buClr>
                <a:schemeClr val="dk1"/>
              </a:buClr>
              <a:buSzPct val="78571"/>
              <a:buFont typeface="Arial"/>
              <a:buNone/>
            </a:pPr>
            <a:r>
              <a:rPr b="1" lang="en">
                <a:solidFill>
                  <a:schemeClr val="dk1"/>
                </a:solidFill>
              </a:rPr>
              <a:t>Special Thanks: </a:t>
            </a:r>
          </a:p>
          <a:p>
            <a:pPr lvl="0" rtl="0">
              <a:lnSpc>
                <a:spcPct val="100000"/>
              </a:lnSpc>
              <a:spcBef>
                <a:spcPts val="0"/>
              </a:spcBef>
              <a:buNone/>
            </a:pPr>
            <a:r>
              <a:rPr lang="en"/>
              <a:t>Katharine Atwood, Parsons School of Design</a:t>
            </a:r>
          </a:p>
          <a:p>
            <a:pPr lvl="0" rtl="0">
              <a:lnSpc>
                <a:spcPct val="100000"/>
              </a:lnSpc>
              <a:spcBef>
                <a:spcPts val="0"/>
              </a:spcBef>
              <a:buNone/>
            </a:pPr>
            <a:r>
              <a:rPr lang="en"/>
              <a:t>Sergio Gomez, Bowdoin College</a:t>
            </a:r>
          </a:p>
          <a:p>
            <a:pPr lvl="0" rtl="0">
              <a:lnSpc>
                <a:spcPct val="115000"/>
              </a:lnSpc>
              <a:spcBef>
                <a:spcPts val="0"/>
              </a:spcBef>
              <a:buNone/>
            </a:pPr>
            <a:r>
              <a:rPr lang="en"/>
              <a:t>Crystal Hall, Bowdoin College</a:t>
            </a:r>
          </a:p>
          <a:p>
            <a:pPr lvl="0" rtl="0">
              <a:spcBef>
                <a:spcPts val="0"/>
              </a:spcBef>
              <a:buNone/>
            </a:pPr>
            <a:r>
              <a:t/>
            </a:r>
            <a:endParaRPr sz="1000"/>
          </a:p>
          <a:p>
            <a:pPr lvl="0">
              <a:spcBef>
                <a:spcPts val="0"/>
              </a:spcBef>
              <a:buNone/>
            </a:pPr>
            <a:r>
              <a:t/>
            </a:r>
            <a:endParaRPr/>
          </a:p>
        </p:txBody>
      </p:sp>
      <p:sp>
        <p:nvSpPr>
          <p:cNvPr id="250" name="Shape 250"/>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spcBef>
                <a:spcPts val="0"/>
              </a:spcBef>
              <a:buClr>
                <a:schemeClr val="dk1"/>
              </a:buClr>
              <a:buSzPct val="45833"/>
              <a:buFont typeface="Arial"/>
              <a:buNone/>
            </a:pPr>
            <a:r>
              <a:rPr b="1" lang="en" sz="2400"/>
              <a:t>Contact us: </a:t>
            </a:r>
          </a:p>
          <a:p>
            <a:pPr lvl="0" rtl="0">
              <a:spcBef>
                <a:spcPts val="0"/>
              </a:spcBef>
              <a:buClr>
                <a:schemeClr val="dk1"/>
              </a:buClr>
              <a:buSzPct val="45833"/>
              <a:buFont typeface="Arial"/>
              <a:buNone/>
            </a:pPr>
            <a:r>
              <a:rPr lang="en" sz="2400"/>
              <a:t>@JessicaHochman</a:t>
            </a:r>
          </a:p>
          <a:p>
            <a:pPr lvl="0" rtl="0">
              <a:spcBef>
                <a:spcPts val="0"/>
              </a:spcBef>
              <a:buClr>
                <a:schemeClr val="dk1"/>
              </a:buClr>
              <a:buSzPct val="45833"/>
              <a:buFont typeface="Arial"/>
              <a:buNone/>
            </a:pPr>
            <a:r>
              <a:rPr lang="en" sz="2400"/>
              <a:t>@DorisASantoro</a:t>
            </a:r>
          </a:p>
          <a:p>
            <a:pPr lvl="0" rtl="0">
              <a:spcBef>
                <a:spcPts val="0"/>
              </a:spcBef>
              <a:buClr>
                <a:schemeClr val="dk1"/>
              </a:buClr>
              <a:buSzPct val="45833"/>
              <a:buFont typeface="Arial"/>
              <a:buNone/>
            </a:pPr>
            <a:r>
              <a:rPr lang="en" sz="2400"/>
              <a:t>@TeacherTweetsPI</a:t>
            </a:r>
          </a:p>
          <a:p>
            <a:pPr lvl="0" rtl="0">
              <a:spcBef>
                <a:spcPts val="0"/>
              </a:spcBef>
              <a:buClr>
                <a:schemeClr val="dk1"/>
              </a:buClr>
              <a:buSzPct val="45833"/>
              <a:buFont typeface="Arial"/>
              <a:buNone/>
            </a:pPr>
            <a:r>
              <a:t/>
            </a:r>
            <a:endParaRPr sz="2400"/>
          </a:p>
          <a:p>
            <a:pPr lvl="0">
              <a:spcBef>
                <a:spcPts val="0"/>
              </a:spcBef>
              <a:buClr>
                <a:schemeClr val="dk1"/>
              </a:buClr>
              <a:buSzPct val="110000"/>
              <a:buFont typeface="Arial"/>
              <a:buNone/>
            </a:pPr>
            <a:r>
              <a:rPr lang="en" sz="1000"/>
              <a:t>Image credits: Dewey image: toptenz.net; Twitter icon from Google Play Android twitter app.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p:spPr>
        <p:txBody>
          <a:bodyPr anchorCtr="0" anchor="b" bIns="91425" lIns="91425" rIns="91425" tIns="91425">
            <a:noAutofit/>
          </a:bodyPr>
          <a:lstStyle/>
          <a:p>
            <a:pPr indent="457200" lvl="0" marL="3657600">
              <a:spcBef>
                <a:spcPts val="0"/>
              </a:spcBef>
              <a:buNone/>
            </a:pPr>
            <a:r>
              <a:rPr lang="en"/>
              <a:t>Why Twitter? </a:t>
            </a:r>
          </a:p>
        </p:txBody>
      </p:sp>
      <p:sp>
        <p:nvSpPr>
          <p:cNvPr id="97" name="Shape 97"/>
          <p:cNvSpPr txBox="1"/>
          <p:nvPr>
            <p:ph idx="1" type="body"/>
          </p:nvPr>
        </p:nvSpPr>
        <p:spPr>
          <a:xfrm>
            <a:off x="457200" y="1008150"/>
            <a:ext cx="3994500" cy="3725699"/>
          </a:xfrm>
          <a:prstGeom prst="rect">
            <a:avLst/>
          </a:prstGeom>
        </p:spPr>
        <p:txBody>
          <a:bodyPr anchorCtr="0" anchor="t" bIns="91425" lIns="91425" rIns="91425" tIns="91425">
            <a:noAutofit/>
          </a:bodyPr>
          <a:lstStyle/>
          <a:p>
            <a:pPr indent="0" lvl="0" marL="1371600" rtl="0">
              <a:spcBef>
                <a:spcPts val="0"/>
              </a:spcBef>
              <a:buNone/>
            </a:pPr>
            <a:r>
              <a:rPr b="1" i="1" lang="en" sz="2400"/>
              <a:t>Q: </a:t>
            </a:r>
            <a:r>
              <a:rPr i="1" lang="en" sz="2400"/>
              <a:t>Who are your activist allies?</a:t>
            </a:r>
          </a:p>
          <a:p>
            <a:pPr lvl="0" rtl="0">
              <a:spcBef>
                <a:spcPts val="0"/>
              </a:spcBef>
              <a:buNone/>
            </a:pPr>
            <a:r>
              <a:t/>
            </a:r>
            <a:endParaRPr i="1" sz="2400"/>
          </a:p>
          <a:p>
            <a:pPr lvl="0" rtl="0">
              <a:spcBef>
                <a:spcPts val="0"/>
              </a:spcBef>
              <a:buNone/>
            </a:pPr>
            <a:r>
              <a:t/>
            </a:r>
            <a:endParaRPr i="1" sz="2400"/>
          </a:p>
          <a:p>
            <a:pPr indent="0" lvl="0" marL="1371600">
              <a:spcBef>
                <a:spcPts val="0"/>
              </a:spcBef>
              <a:buNone/>
            </a:pPr>
            <a:r>
              <a:rPr b="1" i="1" lang="en" sz="2400"/>
              <a:t>A:</a:t>
            </a:r>
            <a:r>
              <a:rPr i="1" lang="en" sz="2400"/>
              <a:t> They’re all on Twitter. </a:t>
            </a:r>
          </a:p>
        </p:txBody>
      </p:sp>
      <p:sp>
        <p:nvSpPr>
          <p:cNvPr id="98" name="Shape 98"/>
          <p:cNvSpPr txBox="1"/>
          <p:nvPr>
            <p:ph idx="2" type="body"/>
          </p:nvPr>
        </p:nvSpPr>
        <p:spPr>
          <a:xfrm>
            <a:off x="4692273" y="1200150"/>
            <a:ext cx="3994500" cy="3725699"/>
          </a:xfrm>
          <a:prstGeom prst="rect">
            <a:avLst/>
          </a:prstGeom>
        </p:spPr>
        <p:txBody>
          <a:bodyPr anchorCtr="0" anchor="t" bIns="91425" lIns="91425" rIns="91425" tIns="91425">
            <a:noAutofit/>
          </a:bodyPr>
          <a:lstStyle/>
          <a:p>
            <a:pPr lvl="0">
              <a:spcBef>
                <a:spcPts val="0"/>
              </a:spcBef>
              <a:buNone/>
            </a:pPr>
            <a:r>
              <a:t/>
            </a:r>
            <a:endParaRPr/>
          </a:p>
        </p:txBody>
      </p:sp>
      <p:pic>
        <p:nvPicPr>
          <p:cNvPr id="99" name="Shape 99"/>
          <p:cNvPicPr preferRelativeResize="0"/>
          <p:nvPr/>
        </p:nvPicPr>
        <p:blipFill>
          <a:blip r:embed="rId3">
            <a:alphaModFix/>
          </a:blip>
          <a:stretch>
            <a:fillRect/>
          </a:stretch>
        </p:blipFill>
        <p:spPr>
          <a:xfrm>
            <a:off x="4692275" y="2166275"/>
            <a:ext cx="4100300" cy="2665200"/>
          </a:xfrm>
          <a:prstGeom prst="rect">
            <a:avLst/>
          </a:prstGeom>
          <a:noFill/>
          <a:ln>
            <a:noFill/>
          </a:ln>
        </p:spPr>
      </p:pic>
      <p:pic>
        <p:nvPicPr>
          <p:cNvPr id="100" name="Shape 100"/>
          <p:cNvPicPr preferRelativeResize="0"/>
          <p:nvPr/>
        </p:nvPicPr>
        <p:blipFill>
          <a:blip r:embed="rId4">
            <a:alphaModFix/>
          </a:blip>
          <a:stretch>
            <a:fillRect/>
          </a:stretch>
        </p:blipFill>
        <p:spPr>
          <a:xfrm>
            <a:off x="184600" y="605975"/>
            <a:ext cx="1655874" cy="2082025"/>
          </a:xfrm>
          <a:prstGeom prst="rect">
            <a:avLst/>
          </a:prstGeom>
          <a:noFill/>
          <a:ln>
            <a:noFill/>
          </a:ln>
        </p:spPr>
      </p:pic>
      <p:pic>
        <p:nvPicPr>
          <p:cNvPr id="101" name="Shape 101"/>
          <p:cNvPicPr preferRelativeResize="0"/>
          <p:nvPr/>
        </p:nvPicPr>
        <p:blipFill>
          <a:blip r:embed="rId5">
            <a:alphaModFix/>
          </a:blip>
          <a:stretch>
            <a:fillRect/>
          </a:stretch>
        </p:blipFill>
        <p:spPr>
          <a:xfrm>
            <a:off x="184600" y="2814475"/>
            <a:ext cx="1544075" cy="196152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Research Questions </a:t>
            </a: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98450" lvl="0" marL="457200" rtl="0">
              <a:lnSpc>
                <a:spcPct val="138000"/>
              </a:lnSpc>
              <a:spcBef>
                <a:spcPts val="0"/>
              </a:spcBef>
              <a:spcAft>
                <a:spcPts val="0"/>
              </a:spcAft>
              <a:buClr>
                <a:schemeClr val="dk1"/>
              </a:buClr>
              <a:buSzPct val="61111"/>
            </a:pPr>
            <a:r>
              <a:rPr lang="en"/>
              <a:t>What categories of topics and ideas are teachers discussing on Twitter?</a:t>
            </a:r>
          </a:p>
          <a:p>
            <a:pPr indent="-298450" lvl="0" marL="457200" rtl="0">
              <a:lnSpc>
                <a:spcPct val="138000"/>
              </a:lnSpc>
              <a:spcBef>
                <a:spcPts val="0"/>
              </a:spcBef>
              <a:spcAft>
                <a:spcPts val="0"/>
              </a:spcAft>
              <a:buClr>
                <a:schemeClr val="dk1"/>
              </a:buClr>
              <a:buSzPct val="61111"/>
            </a:pPr>
            <a:r>
              <a:rPr lang="en"/>
              <a:t>Are teachers making moral claims about their work on Twitter?</a:t>
            </a:r>
          </a:p>
          <a:p>
            <a:pPr indent="-298450" lvl="0" marL="457200" rtl="0">
              <a:lnSpc>
                <a:spcPct val="138000"/>
              </a:lnSpc>
              <a:spcBef>
                <a:spcPts val="0"/>
              </a:spcBef>
              <a:spcAft>
                <a:spcPts val="0"/>
              </a:spcAft>
              <a:buClr>
                <a:schemeClr val="dk1"/>
              </a:buClr>
              <a:buSzPct val="61111"/>
            </a:pPr>
            <a:r>
              <a:rPr b="1" lang="en"/>
              <a:t>Are teachers developing community on Twitter, per Dewey?</a:t>
            </a:r>
          </a:p>
          <a:p>
            <a:pPr indent="-298450" lvl="0" marL="457200" rtl="0">
              <a:lnSpc>
                <a:spcPct val="138000"/>
              </a:lnSpc>
              <a:spcBef>
                <a:spcPts val="0"/>
              </a:spcBef>
              <a:spcAft>
                <a:spcPts val="0"/>
              </a:spcAft>
              <a:buClr>
                <a:schemeClr val="dk1"/>
              </a:buClr>
              <a:buSzPct val="61111"/>
            </a:pPr>
            <a:r>
              <a:rPr b="1" lang="en"/>
              <a:t>How can teachers’ use of Twitter be read through Dewey’s joint concepts of democracy and education?</a:t>
            </a:r>
          </a:p>
          <a:p>
            <a:pPr indent="-298450" lvl="0" marL="457200" rtl="0">
              <a:lnSpc>
                <a:spcPct val="138000"/>
              </a:lnSpc>
              <a:spcBef>
                <a:spcPts val="0"/>
              </a:spcBef>
              <a:spcAft>
                <a:spcPts val="0"/>
              </a:spcAft>
              <a:buClr>
                <a:schemeClr val="dk1"/>
              </a:buClr>
              <a:buSzPct val="61111"/>
            </a:pPr>
            <a:r>
              <a:rPr b="1" lang="en"/>
              <a:t>What are some challenges to democratic discussion on Twitter?</a:t>
            </a:r>
          </a:p>
          <a:p>
            <a:pPr lvl="0" rtl="0">
              <a:spcBef>
                <a:spcPts val="0"/>
              </a:spcBef>
              <a:spcAft>
                <a:spcPts val="0"/>
              </a:spcAft>
              <a:buClr>
                <a:schemeClr val="dk1"/>
              </a:buClr>
              <a:buSzPct val="61111"/>
              <a:buFont typeface="Arial"/>
              <a:buNone/>
            </a:pPr>
            <a:r>
              <a:t/>
            </a:r>
            <a:endParaRPr/>
          </a:p>
          <a:p>
            <a:pPr lvl="0">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6995575" y="3192825"/>
            <a:ext cx="1950675" cy="1950675"/>
          </a:xfrm>
          <a:prstGeom prst="rect">
            <a:avLst/>
          </a:prstGeom>
          <a:noFill/>
          <a:ln>
            <a:noFill/>
          </a:ln>
        </p:spPr>
      </p:pic>
      <p:sp>
        <p:nvSpPr>
          <p:cNvPr id="113" name="Shape 113"/>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b="1" lang="en" sz="1800"/>
              <a:t>Homophily</a:t>
            </a:r>
            <a:r>
              <a:rPr lang="en" sz="1800"/>
              <a:t>: people in communities share traits and values (Kadushin, 2011; Murthy, 2013).   </a:t>
            </a:r>
          </a:p>
          <a:p>
            <a:pPr lvl="0" rtl="0">
              <a:lnSpc>
                <a:spcPct val="100000"/>
              </a:lnSpc>
              <a:spcBef>
                <a:spcPts val="0"/>
              </a:spcBef>
              <a:spcAft>
                <a:spcPts val="0"/>
              </a:spcAft>
              <a:buNone/>
            </a:pPr>
            <a:r>
              <a:t/>
            </a:r>
            <a:endParaRPr sz="1800"/>
          </a:p>
          <a:p>
            <a:pPr lvl="0" rtl="0">
              <a:lnSpc>
                <a:spcPct val="100000"/>
              </a:lnSpc>
              <a:spcBef>
                <a:spcPts val="0"/>
              </a:spcBef>
              <a:spcAft>
                <a:spcPts val="0"/>
              </a:spcAft>
              <a:buNone/>
            </a:pPr>
            <a:r>
              <a:rPr lang="en" sz="1800"/>
              <a:t>Interplay of </a:t>
            </a:r>
            <a:r>
              <a:rPr b="1" lang="en" sz="1800"/>
              <a:t>egoistic </a:t>
            </a:r>
            <a:r>
              <a:rPr lang="en" sz="1800"/>
              <a:t>and </a:t>
            </a:r>
            <a:r>
              <a:rPr b="1" lang="en" sz="1800"/>
              <a:t>communal</a:t>
            </a:r>
            <a:r>
              <a:rPr lang="en" sz="1800"/>
              <a:t> tweets make Twitter interesting (Murthy, 2013). </a:t>
            </a:r>
          </a:p>
          <a:p>
            <a:pPr lvl="0" rtl="0">
              <a:lnSpc>
                <a:spcPct val="100000"/>
              </a:lnSpc>
              <a:spcBef>
                <a:spcPts val="0"/>
              </a:spcBef>
              <a:spcAft>
                <a:spcPts val="0"/>
              </a:spcAft>
              <a:buNone/>
            </a:pPr>
            <a:r>
              <a:rPr lang="en" sz="1800"/>
              <a:t> </a:t>
            </a:r>
          </a:p>
          <a:p>
            <a:pPr lvl="0" rtl="0">
              <a:lnSpc>
                <a:spcPct val="100000"/>
              </a:lnSpc>
              <a:spcBef>
                <a:spcPts val="0"/>
              </a:spcBef>
              <a:spcAft>
                <a:spcPts val="0"/>
              </a:spcAft>
              <a:buNone/>
            </a:pPr>
            <a:r>
              <a:rPr lang="en" sz="1800"/>
              <a:t>Importance of strong </a:t>
            </a:r>
          </a:p>
          <a:p>
            <a:pPr lvl="0" rtl="0">
              <a:lnSpc>
                <a:spcPct val="100000"/>
              </a:lnSpc>
              <a:spcBef>
                <a:spcPts val="0"/>
              </a:spcBef>
              <a:spcAft>
                <a:spcPts val="0"/>
              </a:spcAft>
              <a:buNone/>
            </a:pPr>
            <a:r>
              <a:rPr lang="en" sz="1800"/>
              <a:t>and weak ties.  </a:t>
            </a:r>
          </a:p>
          <a:p>
            <a:pPr lvl="0" rtl="0">
              <a:lnSpc>
                <a:spcPct val="100000"/>
              </a:lnSpc>
              <a:spcBef>
                <a:spcPts val="0"/>
              </a:spcBef>
              <a:spcAft>
                <a:spcPts val="0"/>
              </a:spcAft>
              <a:buNone/>
            </a:pPr>
            <a:r>
              <a:t/>
            </a:r>
            <a:endParaRPr sz="1800"/>
          </a:p>
          <a:p>
            <a:pPr lvl="0">
              <a:lnSpc>
                <a:spcPct val="100000"/>
              </a:lnSpc>
              <a:spcBef>
                <a:spcPts val="0"/>
              </a:spcBef>
              <a:spcAft>
                <a:spcPts val="0"/>
              </a:spcAft>
              <a:buClr>
                <a:schemeClr val="dk1"/>
              </a:buClr>
              <a:buSzPct val="78571"/>
              <a:buFont typeface="Arial"/>
              <a:buNone/>
            </a:pPr>
            <a:r>
              <a:t/>
            </a:r>
            <a:endParaRPr/>
          </a:p>
        </p:txBody>
      </p:sp>
      <p:pic>
        <p:nvPicPr>
          <p:cNvPr id="114" name="Shape 114"/>
          <p:cNvPicPr preferRelativeResize="0"/>
          <p:nvPr/>
        </p:nvPicPr>
        <p:blipFill>
          <a:blip r:embed="rId4">
            <a:alphaModFix amt="40000"/>
          </a:blip>
          <a:stretch>
            <a:fillRect/>
          </a:stretch>
        </p:blipFill>
        <p:spPr>
          <a:xfrm>
            <a:off x="9" y="0"/>
            <a:ext cx="4037229" cy="5143498"/>
          </a:xfrm>
          <a:prstGeom prst="rect">
            <a:avLst/>
          </a:prstGeom>
          <a:noFill/>
          <a:ln>
            <a:noFill/>
          </a:ln>
        </p:spPr>
      </p:pic>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Twitter as Community </a:t>
            </a:r>
          </a:p>
        </p:txBody>
      </p:sp>
      <p:sp>
        <p:nvSpPr>
          <p:cNvPr id="116" name="Shape 116"/>
          <p:cNvSpPr txBox="1"/>
          <p:nvPr>
            <p:ph idx="1" type="body"/>
          </p:nvPr>
        </p:nvSpPr>
        <p:spPr>
          <a:xfrm>
            <a:off x="311700" y="1249300"/>
            <a:ext cx="3706800" cy="3820200"/>
          </a:xfrm>
          <a:prstGeom prst="rect">
            <a:avLst/>
          </a:prstGeom>
        </p:spPr>
        <p:txBody>
          <a:bodyPr anchorCtr="0" anchor="t" bIns="91425" lIns="91425" rIns="91425" tIns="91425">
            <a:noAutofit/>
          </a:bodyPr>
          <a:lstStyle/>
          <a:p>
            <a:pPr lvl="0"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lvl="0" rtl="0">
              <a:spcBef>
                <a:spcPts val="0"/>
              </a:spcBef>
              <a:buNone/>
            </a:pPr>
            <a:r>
              <a:rPr lang="en" sz="1800"/>
              <a:t>Communities develop by sharing common interests &amp; purposes.</a:t>
            </a:r>
          </a:p>
          <a:p>
            <a:pPr lvl="0" rtl="0">
              <a:spcBef>
                <a:spcPts val="0"/>
              </a:spcBef>
              <a:buNone/>
            </a:pPr>
            <a:r>
              <a:rPr lang="en" sz="1800"/>
              <a:t>Shared language &amp; meaning are paradigmatic indications of communities.</a:t>
            </a:r>
          </a:p>
          <a:p>
            <a:pPr lvl="0" rtl="0">
              <a:spcBef>
                <a:spcPts val="0"/>
              </a:spcBef>
              <a:buClr>
                <a:schemeClr val="dk1"/>
              </a:buClr>
              <a:buSzPct val="61111"/>
              <a:buFont typeface="Arial"/>
              <a:buNone/>
            </a:pPr>
            <a:r>
              <a:rPr lang="en" sz="1800"/>
              <a:t>Communication creates &amp; binds communities.</a:t>
            </a:r>
          </a:p>
          <a:p>
            <a:pPr lvl="0" rtl="0">
              <a:spcBef>
                <a:spcPts val="0"/>
              </a:spcBef>
              <a:buClr>
                <a:schemeClr val="dk1"/>
              </a:buClr>
              <a:buSzPct val="78571"/>
              <a:buFont typeface="Arial"/>
              <a:buNone/>
            </a:pPr>
            <a:r>
              <a:t/>
            </a:r>
            <a:endParaRPr b="1">
              <a:solidFill>
                <a:schemeClr val="dk1"/>
              </a:solidFill>
            </a:endParaRPr>
          </a:p>
          <a:p>
            <a:pPr lvl="0" rtl="0">
              <a:lnSpc>
                <a:spcPct val="100000"/>
              </a:lnSpc>
              <a:spcBef>
                <a:spcPts val="0"/>
              </a:spcBef>
              <a:spcAft>
                <a:spcPts val="0"/>
              </a:spcAft>
              <a:buNone/>
            </a:pPr>
            <a:r>
              <a:t/>
            </a:r>
            <a:endParaRPr sz="1400">
              <a:solidFill>
                <a:schemeClr val="dk1"/>
              </a:solidFill>
            </a:endParaRPr>
          </a:p>
          <a:p>
            <a:pPr lvl="0" rtl="0">
              <a:lnSpc>
                <a:spcPct val="100000"/>
              </a:lnSpc>
              <a:spcBef>
                <a:spcPts val="0"/>
              </a:spcBef>
              <a:spcAft>
                <a:spcPts val="0"/>
              </a:spcAft>
              <a:buNone/>
            </a:pPr>
            <a:r>
              <a:t/>
            </a:r>
            <a:endParaRPr sz="1400">
              <a:solidFill>
                <a:schemeClr val="dk1"/>
              </a:solidFill>
            </a:endParaRPr>
          </a:p>
          <a:p>
            <a:pPr lvl="0" rtl="0">
              <a:lnSpc>
                <a:spcPct val="100000"/>
              </a:lnSpc>
              <a:spcBef>
                <a:spcPts val="0"/>
              </a:spcBef>
              <a:spcAft>
                <a:spcPts val="0"/>
              </a:spcAft>
              <a:buClr>
                <a:schemeClr val="dk1"/>
              </a:buClr>
              <a:buSzPct val="78571"/>
              <a:buFont typeface="Arial"/>
              <a:buNone/>
            </a:pPr>
            <a:r>
              <a:rPr lang="en" sz="1400">
                <a:solidFill>
                  <a:schemeClr val="dk1"/>
                </a:solidFill>
              </a:rPr>
              <a:t>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6995575" y="3192825"/>
            <a:ext cx="1950675" cy="1950675"/>
          </a:xfrm>
          <a:prstGeom prst="rect">
            <a:avLst/>
          </a:prstGeom>
          <a:noFill/>
          <a:ln>
            <a:noFill/>
          </a:ln>
        </p:spPr>
      </p:pic>
      <p:pic>
        <p:nvPicPr>
          <p:cNvPr id="122" name="Shape 122"/>
          <p:cNvPicPr preferRelativeResize="0"/>
          <p:nvPr/>
        </p:nvPicPr>
        <p:blipFill>
          <a:blip r:embed="rId4">
            <a:alphaModFix amt="40000"/>
          </a:blip>
          <a:stretch>
            <a:fillRect/>
          </a:stretch>
        </p:blipFill>
        <p:spPr>
          <a:xfrm>
            <a:off x="9" y="0"/>
            <a:ext cx="4037229" cy="5143498"/>
          </a:xfrm>
          <a:prstGeom prst="rect">
            <a:avLst/>
          </a:prstGeom>
          <a:noFill/>
          <a:ln>
            <a:noFill/>
          </a:ln>
        </p:spPr>
      </p:pic>
      <p:sp>
        <p:nvSpPr>
          <p:cNvPr id="123" name="Shape 123"/>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Twitter as Democratic Space </a:t>
            </a:r>
          </a:p>
        </p:txBody>
      </p:sp>
      <p:sp>
        <p:nvSpPr>
          <p:cNvPr id="124" name="Shape 124"/>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t/>
            </a:r>
            <a:endParaRPr sz="1800"/>
          </a:p>
          <a:p>
            <a:pPr lvl="0" rtl="0">
              <a:lnSpc>
                <a:spcPct val="100000"/>
              </a:lnSpc>
              <a:spcBef>
                <a:spcPts val="0"/>
              </a:spcBef>
              <a:spcAft>
                <a:spcPts val="0"/>
              </a:spcAft>
              <a:buNone/>
            </a:pPr>
            <a:r>
              <a:t/>
            </a:r>
            <a:endParaRPr sz="1800"/>
          </a:p>
          <a:p>
            <a:pPr lvl="0" rtl="0">
              <a:lnSpc>
                <a:spcPct val="100000"/>
              </a:lnSpc>
              <a:spcBef>
                <a:spcPts val="0"/>
              </a:spcBef>
              <a:spcAft>
                <a:spcPts val="0"/>
              </a:spcAft>
              <a:buNone/>
            </a:pPr>
            <a:r>
              <a:rPr b="1" lang="en" sz="1800"/>
              <a:t>Dewey Asks:</a:t>
            </a:r>
            <a:r>
              <a:rPr lang="en" sz="1800"/>
              <a:t> </a:t>
            </a:r>
          </a:p>
          <a:p>
            <a:pPr lvl="0" rtl="0">
              <a:lnSpc>
                <a:spcPct val="100000"/>
              </a:lnSpc>
              <a:spcBef>
                <a:spcPts val="0"/>
              </a:spcBef>
              <a:spcAft>
                <a:spcPts val="0"/>
              </a:spcAft>
              <a:buNone/>
            </a:pPr>
            <a:r>
              <a:t/>
            </a:r>
            <a:endParaRPr sz="1800"/>
          </a:p>
          <a:p>
            <a:pPr lvl="0" rtl="0">
              <a:lnSpc>
                <a:spcPct val="100000"/>
              </a:lnSpc>
              <a:spcBef>
                <a:spcPts val="0"/>
              </a:spcBef>
              <a:spcAft>
                <a:spcPts val="0"/>
              </a:spcAft>
              <a:buNone/>
            </a:pPr>
            <a:r>
              <a:rPr lang="en" sz="1800"/>
              <a:t>How numerous and varied are the interests which are consciously shared?</a:t>
            </a:r>
          </a:p>
          <a:p>
            <a:pPr lvl="0" rtl="0">
              <a:lnSpc>
                <a:spcPct val="100000"/>
              </a:lnSpc>
              <a:spcBef>
                <a:spcPts val="0"/>
              </a:spcBef>
              <a:spcAft>
                <a:spcPts val="0"/>
              </a:spcAft>
              <a:buClr>
                <a:schemeClr val="dk1"/>
              </a:buClr>
              <a:buSzPct val="61111"/>
              <a:buFont typeface="Arial"/>
              <a:buNone/>
            </a:pPr>
            <a:r>
              <a:rPr lang="en" sz="1800"/>
              <a:t> </a:t>
            </a:r>
          </a:p>
          <a:p>
            <a:pPr lvl="0" rtl="0">
              <a:lnSpc>
                <a:spcPct val="100000"/>
              </a:lnSpc>
              <a:spcBef>
                <a:spcPts val="0"/>
              </a:spcBef>
              <a:spcAft>
                <a:spcPts val="0"/>
              </a:spcAft>
              <a:buNone/>
            </a:pPr>
            <a:r>
              <a:rPr lang="en" sz="1800"/>
              <a:t>How full and free is the interplay with other forms of association? </a:t>
            </a:r>
          </a:p>
          <a:p>
            <a:pPr lvl="0" rtl="0">
              <a:lnSpc>
                <a:spcPct val="100000"/>
              </a:lnSpc>
              <a:spcBef>
                <a:spcPts val="0"/>
              </a:spcBef>
              <a:spcAft>
                <a:spcPts val="0"/>
              </a:spcAft>
              <a:buClr>
                <a:schemeClr val="dk1"/>
              </a:buClr>
              <a:buSzPct val="61111"/>
              <a:buFont typeface="Arial"/>
              <a:buNone/>
            </a:pPr>
            <a:r>
              <a:t/>
            </a:r>
            <a:endParaRPr sz="1800"/>
          </a:p>
          <a:p>
            <a:pPr lvl="0" rtl="0">
              <a:lnSpc>
                <a:spcPct val="100000"/>
              </a:lnSpc>
              <a:spcBef>
                <a:spcPts val="0"/>
              </a:spcBef>
              <a:spcAft>
                <a:spcPts val="0"/>
              </a:spcAft>
              <a:buClr>
                <a:schemeClr val="dk1"/>
              </a:buClr>
              <a:buSzPct val="61111"/>
              <a:buFont typeface="Arial"/>
              <a:buNone/>
            </a:pPr>
            <a:r>
              <a:t/>
            </a:r>
            <a:endParaRPr sz="1800"/>
          </a:p>
          <a:p>
            <a:pPr lvl="0" rtl="0">
              <a:lnSpc>
                <a:spcPct val="100000"/>
              </a:lnSpc>
              <a:spcBef>
                <a:spcPts val="0"/>
              </a:spcBef>
              <a:spcAft>
                <a:spcPts val="0"/>
              </a:spcAft>
              <a:buClr>
                <a:schemeClr val="dk1"/>
              </a:buClr>
              <a:buSzPct val="78571"/>
              <a:buFont typeface="Arial"/>
              <a:buNone/>
            </a:pPr>
            <a:r>
              <a:t/>
            </a:r>
            <a:endParaRPr sz="1400">
              <a:solidFill>
                <a:schemeClr val="dk1"/>
              </a:solidFill>
            </a:endParaRPr>
          </a:p>
          <a:p>
            <a:pPr lvl="0">
              <a:lnSpc>
                <a:spcPct val="100000"/>
              </a:lnSpc>
              <a:spcBef>
                <a:spcPts val="0"/>
              </a:spcBef>
              <a:spcAft>
                <a:spcPts val="0"/>
              </a:spcAft>
              <a:buNone/>
            </a:pPr>
            <a:r>
              <a:t/>
            </a:r>
            <a:endParaRPr sz="1400">
              <a:solidFill>
                <a:schemeClr val="dk1"/>
              </a:solidFill>
            </a:endParaRPr>
          </a:p>
        </p:txBody>
      </p:sp>
      <p:sp>
        <p:nvSpPr>
          <p:cNvPr id="125" name="Shape 125"/>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800"/>
              <a:t>Twitter is </a:t>
            </a:r>
            <a:r>
              <a:rPr b="1" lang="en" sz="1800"/>
              <a:t>social </a:t>
            </a:r>
            <a:r>
              <a:rPr lang="en" sz="1800"/>
              <a:t>and </a:t>
            </a:r>
            <a:r>
              <a:rPr b="1" lang="en" sz="1800"/>
              <a:t>user-driven</a:t>
            </a:r>
            <a:r>
              <a:rPr lang="en" sz="1800"/>
              <a:t> (Gruzd, Wellman &amp; Takhteyev 2011). </a:t>
            </a:r>
          </a:p>
          <a:p>
            <a:pPr lvl="0" rtl="0">
              <a:lnSpc>
                <a:spcPct val="100000"/>
              </a:lnSpc>
              <a:spcBef>
                <a:spcPts val="0"/>
              </a:spcBef>
              <a:spcAft>
                <a:spcPts val="0"/>
              </a:spcAft>
              <a:buNone/>
            </a:pPr>
            <a:r>
              <a:t/>
            </a:r>
            <a:endParaRPr sz="1800"/>
          </a:p>
          <a:p>
            <a:pPr lvl="0" rtl="0">
              <a:lnSpc>
                <a:spcPct val="100000"/>
              </a:lnSpc>
              <a:spcBef>
                <a:spcPts val="0"/>
              </a:spcBef>
              <a:spcAft>
                <a:spcPts val="0"/>
              </a:spcAft>
              <a:buClr>
                <a:schemeClr val="dk1"/>
              </a:buClr>
              <a:buSzPct val="61111"/>
              <a:buFont typeface="Arial"/>
              <a:buNone/>
            </a:pPr>
            <a:r>
              <a:rPr lang="en" sz="1800"/>
              <a:t>Teachers often describe it as a place of </a:t>
            </a:r>
            <a:r>
              <a:rPr b="1" lang="en" sz="1800"/>
              <a:t>“dialogue”</a:t>
            </a:r>
            <a:r>
              <a:rPr lang="en" sz="1800"/>
              <a:t> (Brenneman, 2015; Sawchuck, 2015) and “</a:t>
            </a:r>
            <a:r>
              <a:rPr b="1" lang="en" sz="1800"/>
              <a:t>connection”</a:t>
            </a:r>
            <a:r>
              <a:rPr lang="en" sz="1800"/>
              <a:t> (Lu, 2011; Rami, 2012).</a:t>
            </a:r>
          </a:p>
          <a:p>
            <a:pPr lvl="0" rtl="0">
              <a:lnSpc>
                <a:spcPct val="100000"/>
              </a:lnSpc>
              <a:spcBef>
                <a:spcPts val="0"/>
              </a:spcBef>
              <a:spcAft>
                <a:spcPts val="0"/>
              </a:spcAft>
              <a:buClr>
                <a:schemeClr val="dk1"/>
              </a:buClr>
              <a:buSzPct val="61111"/>
              <a:buFont typeface="Arial"/>
              <a:buNone/>
            </a:pPr>
            <a:r>
              <a:t/>
            </a:r>
            <a:endParaRPr sz="1800"/>
          </a:p>
          <a:p>
            <a:pPr lvl="0" rtl="0">
              <a:lnSpc>
                <a:spcPct val="100000"/>
              </a:lnSpc>
              <a:spcBef>
                <a:spcPts val="0"/>
              </a:spcBef>
              <a:spcAft>
                <a:spcPts val="0"/>
              </a:spcAft>
              <a:buClr>
                <a:schemeClr val="dk1"/>
              </a:buClr>
              <a:buSzPct val="61111"/>
              <a:buFont typeface="Arial"/>
              <a:buNone/>
            </a:pPr>
            <a:r>
              <a:rPr lang="en" sz="1800"/>
              <a:t>Twitter as </a:t>
            </a:r>
            <a:r>
              <a:rPr b="1" lang="en" sz="1800"/>
              <a:t>“megaphone”</a:t>
            </a:r>
          </a:p>
          <a:p>
            <a:pPr lvl="0" rtl="0">
              <a:lnSpc>
                <a:spcPct val="100000"/>
              </a:lnSpc>
              <a:spcBef>
                <a:spcPts val="0"/>
              </a:spcBef>
              <a:spcAft>
                <a:spcPts val="0"/>
              </a:spcAft>
              <a:buClr>
                <a:schemeClr val="dk1"/>
              </a:buClr>
              <a:buSzPct val="61111"/>
              <a:buFont typeface="Arial"/>
              <a:buNone/>
            </a:pPr>
            <a:r>
              <a:rPr lang="en" sz="1800"/>
              <a:t>(Murthy, 2013).</a:t>
            </a:r>
          </a:p>
          <a:p>
            <a:pPr lvl="0" rtl="0">
              <a:lnSpc>
                <a:spcPct val="100000"/>
              </a:lnSpc>
              <a:spcBef>
                <a:spcPts val="0"/>
              </a:spcBef>
              <a:spcAft>
                <a:spcPts val="0"/>
              </a:spcAft>
              <a:buClr>
                <a:schemeClr val="dk1"/>
              </a:buClr>
              <a:buSzPct val="61111"/>
              <a:buFont typeface="Arial"/>
              <a:buNone/>
            </a:pPr>
            <a:r>
              <a:t/>
            </a:r>
            <a:endParaRPr sz="180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6995575" y="3192825"/>
            <a:ext cx="1950675" cy="1950675"/>
          </a:xfrm>
          <a:prstGeom prst="rect">
            <a:avLst/>
          </a:prstGeom>
          <a:noFill/>
          <a:ln>
            <a:noFill/>
          </a:ln>
        </p:spPr>
      </p:pic>
      <p:pic>
        <p:nvPicPr>
          <p:cNvPr id="131" name="Shape 131"/>
          <p:cNvPicPr preferRelativeResize="0"/>
          <p:nvPr/>
        </p:nvPicPr>
        <p:blipFill>
          <a:blip r:embed="rId4">
            <a:alphaModFix amt="40000"/>
          </a:blip>
          <a:stretch>
            <a:fillRect/>
          </a:stretch>
        </p:blipFill>
        <p:spPr>
          <a:xfrm>
            <a:off x="9" y="0"/>
            <a:ext cx="4037229" cy="5143498"/>
          </a:xfrm>
          <a:prstGeom prst="rect">
            <a:avLst/>
          </a:prstGeom>
          <a:noFill/>
          <a:ln>
            <a:noFill/>
          </a:ln>
        </p:spPr>
      </p:pic>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Teacher Intelligence on Twitter </a:t>
            </a:r>
          </a:p>
        </p:txBody>
      </p:sp>
      <p:sp>
        <p:nvSpPr>
          <p:cNvPr id="133" name="Shape 133"/>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spcBef>
                <a:spcPts val="0"/>
              </a:spcBef>
              <a:buNone/>
            </a:pPr>
            <a:r>
              <a:t/>
            </a:r>
            <a:endParaRPr sz="1800"/>
          </a:p>
          <a:p>
            <a:pPr lvl="0">
              <a:spcBef>
                <a:spcPts val="0"/>
              </a:spcBef>
              <a:buNone/>
            </a:pPr>
            <a:r>
              <a:t/>
            </a:r>
            <a:endParaRPr/>
          </a:p>
        </p:txBody>
      </p:sp>
      <p:sp>
        <p:nvSpPr>
          <p:cNvPr id="134" name="Shape 134"/>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61111"/>
              <a:buFont typeface="Arial"/>
              <a:buNone/>
            </a:pPr>
            <a:r>
              <a:rPr lang="en" sz="1800"/>
              <a:t>Teachers use Twitter for professional development and to create PLN’s (Carpenter &amp; Krutka, 2014). </a:t>
            </a:r>
          </a:p>
          <a:p>
            <a:pPr lvl="0" rtl="0">
              <a:lnSpc>
                <a:spcPct val="100000"/>
              </a:lnSpc>
              <a:spcBef>
                <a:spcPts val="0"/>
              </a:spcBef>
              <a:spcAft>
                <a:spcPts val="0"/>
              </a:spcAft>
              <a:buClr>
                <a:schemeClr val="dk1"/>
              </a:buClr>
              <a:buSzPct val="61111"/>
              <a:buFont typeface="Arial"/>
              <a:buNone/>
            </a:pPr>
            <a:r>
              <a:t/>
            </a:r>
            <a:endParaRPr sz="1800"/>
          </a:p>
          <a:p>
            <a:pPr lvl="0" rtl="0">
              <a:lnSpc>
                <a:spcPct val="100000"/>
              </a:lnSpc>
              <a:spcBef>
                <a:spcPts val="0"/>
              </a:spcBef>
              <a:spcAft>
                <a:spcPts val="0"/>
              </a:spcAft>
              <a:buClr>
                <a:schemeClr val="dk1"/>
              </a:buClr>
              <a:buSzPct val="61111"/>
              <a:buFont typeface="Arial"/>
              <a:buNone/>
            </a:pPr>
            <a:r>
              <a:rPr lang="en" sz="1800"/>
              <a:t>“Big Data” studies centered around hashtags, i.e., #commoncore and #blacklives matter. </a:t>
            </a:r>
          </a:p>
          <a:p>
            <a:pPr lvl="0" rtl="0">
              <a:lnSpc>
                <a:spcPct val="100000"/>
              </a:lnSpc>
              <a:spcBef>
                <a:spcPts val="0"/>
              </a:spcBef>
              <a:spcAft>
                <a:spcPts val="0"/>
              </a:spcAft>
              <a:buClr>
                <a:schemeClr val="dk1"/>
              </a:buClr>
              <a:buSzPct val="61111"/>
              <a:buFont typeface="Arial"/>
              <a:buNone/>
            </a:pPr>
            <a:r>
              <a:t/>
            </a:r>
            <a:endParaRPr sz="1800"/>
          </a:p>
          <a:p>
            <a:pPr lvl="0" rtl="0">
              <a:lnSpc>
                <a:spcPct val="100000"/>
              </a:lnSpc>
              <a:spcBef>
                <a:spcPts val="0"/>
              </a:spcBef>
              <a:spcAft>
                <a:spcPts val="0"/>
              </a:spcAft>
              <a:buClr>
                <a:schemeClr val="dk1"/>
              </a:buClr>
              <a:buSzPct val="61111"/>
              <a:buFont typeface="Arial"/>
              <a:buNone/>
            </a:pPr>
            <a:r>
              <a:rPr lang="en" sz="1800"/>
              <a:t>We explore the moral </a:t>
            </a:r>
          </a:p>
          <a:p>
            <a:pPr lvl="0" rtl="0">
              <a:lnSpc>
                <a:spcPct val="100000"/>
              </a:lnSpc>
              <a:spcBef>
                <a:spcPts val="0"/>
              </a:spcBef>
              <a:spcAft>
                <a:spcPts val="0"/>
              </a:spcAft>
              <a:buClr>
                <a:schemeClr val="dk1"/>
              </a:buClr>
              <a:buSzPct val="61111"/>
              <a:buFont typeface="Arial"/>
              <a:buNone/>
            </a:pPr>
            <a:r>
              <a:rPr lang="en" sz="1800"/>
              <a:t>claims of teachers.  </a:t>
            </a:r>
          </a:p>
          <a:p>
            <a:pPr lvl="0" rtl="0">
              <a:lnSpc>
                <a:spcPct val="100000"/>
              </a:lnSpc>
              <a:spcBef>
                <a:spcPts val="0"/>
              </a:spcBef>
              <a:spcAft>
                <a:spcPts val="0"/>
              </a:spcAft>
              <a:buClr>
                <a:schemeClr val="dk1"/>
              </a:buClr>
              <a:buSzPct val="61111"/>
              <a:buFont typeface="Arial"/>
              <a:buNone/>
            </a:pPr>
            <a:r>
              <a:t/>
            </a:r>
            <a:endParaRPr sz="1800"/>
          </a:p>
          <a:p>
            <a:pPr lvl="0">
              <a:lnSpc>
                <a:spcPct val="100000"/>
              </a:lnSpc>
              <a:spcBef>
                <a:spcPts val="0"/>
              </a:spcBef>
              <a:spcAft>
                <a:spcPts val="0"/>
              </a:spcAft>
              <a:buClr>
                <a:schemeClr val="dk1"/>
              </a:buClr>
              <a:buSzPct val="61111"/>
              <a:buFont typeface="Arial"/>
              <a:buNone/>
            </a:pPr>
            <a:r>
              <a:t/>
            </a:r>
            <a:endParaRPr sz="1800"/>
          </a:p>
        </p:txBody>
      </p:sp>
      <p:sp>
        <p:nvSpPr>
          <p:cNvPr id="135" name="Shape 135"/>
          <p:cNvSpPr txBox="1"/>
          <p:nvPr/>
        </p:nvSpPr>
        <p:spPr>
          <a:xfrm>
            <a:off x="547800" y="1219700"/>
            <a:ext cx="3763800" cy="36294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chemeClr val="dk1"/>
              </a:solidFill>
            </a:endParaRPr>
          </a:p>
          <a:p>
            <a:pPr lvl="0" rtl="0">
              <a:spcBef>
                <a:spcPts val="0"/>
              </a:spcBef>
              <a:buNone/>
            </a:pPr>
            <a:r>
              <a:t/>
            </a:r>
            <a:endParaRPr sz="1800">
              <a:solidFill>
                <a:schemeClr val="dk1"/>
              </a:solidFill>
            </a:endParaRPr>
          </a:p>
          <a:p>
            <a:pPr lvl="0" rtl="0">
              <a:spcBef>
                <a:spcPts val="0"/>
              </a:spcBef>
              <a:buNone/>
            </a:pPr>
            <a:r>
              <a:t/>
            </a:r>
            <a:endParaRPr sz="1800">
              <a:solidFill>
                <a:schemeClr val="dk1"/>
              </a:solidFill>
            </a:endParaRPr>
          </a:p>
          <a:p>
            <a:pPr lvl="0" rtl="0">
              <a:spcBef>
                <a:spcPts val="0"/>
              </a:spcBef>
              <a:buNone/>
            </a:pPr>
            <a:r>
              <a:t/>
            </a:r>
            <a:endParaRPr sz="1800">
              <a:solidFill>
                <a:schemeClr val="dk1"/>
              </a:solidFill>
            </a:endParaRPr>
          </a:p>
          <a:p>
            <a:pPr lvl="0" rtl="0">
              <a:spcBef>
                <a:spcPts val="0"/>
              </a:spcBef>
              <a:buNone/>
            </a:pPr>
            <a:r>
              <a:rPr lang="en" sz="1800">
                <a:solidFill>
                  <a:schemeClr val="dk2"/>
                </a:solidFill>
              </a:rPr>
              <a:t>In democracies, all individuals express their intelligence.</a:t>
            </a:r>
          </a:p>
          <a:p>
            <a:pPr lvl="0" rtl="0">
              <a:spcBef>
                <a:spcPts val="0"/>
              </a:spcBef>
              <a:buNone/>
            </a:pPr>
            <a:r>
              <a:t/>
            </a:r>
            <a:endParaRPr sz="1800">
              <a:solidFill>
                <a:schemeClr val="dk2"/>
              </a:solidFill>
            </a:endParaRPr>
          </a:p>
          <a:p>
            <a:pPr lvl="0" rtl="0">
              <a:spcBef>
                <a:spcPts val="0"/>
              </a:spcBef>
              <a:buNone/>
            </a:pPr>
            <a:r>
              <a:rPr lang="en" sz="1800">
                <a:solidFill>
                  <a:schemeClr val="dk2"/>
                </a:solidFill>
              </a:rPr>
              <a:t>In democratic communities people understand the meaning of their work in relation to social aims.</a:t>
            </a:r>
          </a:p>
          <a:p>
            <a:pPr lvl="0" rtl="0">
              <a:spcBef>
                <a:spcPts val="0"/>
              </a:spcBef>
              <a:buNone/>
            </a:pPr>
            <a:r>
              <a:t/>
            </a:r>
            <a:endParaRPr sz="1800">
              <a:solidFill>
                <a:schemeClr val="dk2"/>
              </a:solidFill>
            </a:endParaRPr>
          </a:p>
          <a:p>
            <a:pPr lvl="0" rtl="0">
              <a:spcBef>
                <a:spcPts val="0"/>
              </a:spcBef>
              <a:buNone/>
            </a:pPr>
            <a:r>
              <a:rPr lang="en" sz="1800">
                <a:solidFill>
                  <a:schemeClr val="dk2"/>
                </a:solidFill>
              </a:rPr>
              <a:t>Judgments about one’s work are expressions of intelligence.</a:t>
            </a:r>
          </a:p>
          <a:p>
            <a:pPr lvl="0" rtl="0">
              <a:spcBef>
                <a:spcPts val="0"/>
              </a:spcBef>
              <a:buNone/>
            </a:pPr>
            <a:r>
              <a:t/>
            </a:r>
            <a:endParaRPr sz="1800">
              <a:solidFill>
                <a:schemeClr val="dk2"/>
              </a:solidFill>
            </a:endParaRPr>
          </a:p>
          <a:p>
            <a:pPr lvl="0">
              <a:spcBef>
                <a:spcPts val="0"/>
              </a:spcBef>
              <a:buClr>
                <a:schemeClr val="dk1"/>
              </a:buClr>
              <a:buFont typeface="Arial"/>
              <a:buNone/>
            </a:pPr>
            <a:r>
              <a:t/>
            </a:r>
            <a:endParaRPr sz="180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nvSpPr>
        <p:spPr>
          <a:xfrm>
            <a:off x="932175" y="1052825"/>
            <a:ext cx="5483400" cy="2796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Methodology by the Numbers  </a:t>
            </a:r>
          </a:p>
        </p:txBody>
      </p:sp>
      <p:sp>
        <p:nvSpPr>
          <p:cNvPr id="142" name="Shape 142"/>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lnSpc>
                <a:spcPct val="144000"/>
              </a:lnSpc>
              <a:spcBef>
                <a:spcPts val="0"/>
              </a:spcBef>
              <a:spcAft>
                <a:spcPts val="0"/>
              </a:spcAft>
              <a:buNone/>
            </a:pPr>
            <a:r>
              <a:rPr b="1" lang="en">
                <a:solidFill>
                  <a:schemeClr val="dk1"/>
                </a:solidFill>
              </a:rPr>
              <a:t>Pilot study</a:t>
            </a:r>
          </a:p>
          <a:p>
            <a:pPr lvl="0" rtl="0">
              <a:lnSpc>
                <a:spcPct val="144000"/>
              </a:lnSpc>
              <a:spcBef>
                <a:spcPts val="0"/>
              </a:spcBef>
              <a:spcAft>
                <a:spcPts val="0"/>
              </a:spcAft>
              <a:buNone/>
            </a:pPr>
            <a:r>
              <a:rPr lang="en" sz="1400">
                <a:solidFill>
                  <a:schemeClr val="dk1"/>
                </a:solidFill>
              </a:rPr>
              <a:t>2000 tweets from 100 educator accounts </a:t>
            </a:r>
          </a:p>
          <a:p>
            <a:pPr lvl="0" rtl="0">
              <a:lnSpc>
                <a:spcPct val="144000"/>
              </a:lnSpc>
              <a:spcBef>
                <a:spcPts val="0"/>
              </a:spcBef>
              <a:spcAft>
                <a:spcPts val="0"/>
              </a:spcAft>
              <a:buNone/>
            </a:pPr>
            <a:r>
              <a:t/>
            </a:r>
            <a:endParaRPr>
              <a:solidFill>
                <a:schemeClr val="dk1"/>
              </a:solidFill>
            </a:endParaRPr>
          </a:p>
          <a:p>
            <a:pPr lvl="0" rtl="0">
              <a:lnSpc>
                <a:spcPct val="144000"/>
              </a:lnSpc>
              <a:spcBef>
                <a:spcPts val="0"/>
              </a:spcBef>
              <a:spcAft>
                <a:spcPts val="0"/>
              </a:spcAft>
              <a:buNone/>
            </a:pPr>
            <a:r>
              <a:rPr b="1" lang="en" sz="1400">
                <a:solidFill>
                  <a:schemeClr val="dk1"/>
                </a:solidFill>
              </a:rPr>
              <a:t>2 </a:t>
            </a:r>
            <a:r>
              <a:rPr b="1" lang="en">
                <a:solidFill>
                  <a:schemeClr val="dk1"/>
                </a:solidFill>
              </a:rPr>
              <a:t>I</a:t>
            </a:r>
            <a:r>
              <a:rPr b="1" lang="en" sz="1400">
                <a:solidFill>
                  <a:schemeClr val="dk1"/>
                </a:solidFill>
              </a:rPr>
              <a:t>nstruments </a:t>
            </a:r>
            <a:r>
              <a:rPr b="1" lang="en">
                <a:solidFill>
                  <a:schemeClr val="dk1"/>
                </a:solidFill>
              </a:rPr>
              <a:t>D</a:t>
            </a:r>
            <a:r>
              <a:rPr b="1" lang="en" sz="1400">
                <a:solidFill>
                  <a:schemeClr val="dk1"/>
                </a:solidFill>
              </a:rPr>
              <a:t>eveloped:</a:t>
            </a:r>
            <a:r>
              <a:rPr lang="en" sz="1400">
                <a:solidFill>
                  <a:schemeClr val="dk1"/>
                </a:solidFill>
              </a:rPr>
              <a:t> </a:t>
            </a:r>
          </a:p>
          <a:p>
            <a:pPr indent="-228600" lvl="0" marL="457200" rtl="0">
              <a:lnSpc>
                <a:spcPct val="144000"/>
              </a:lnSpc>
              <a:spcBef>
                <a:spcPts val="0"/>
              </a:spcBef>
              <a:spcAft>
                <a:spcPts val="0"/>
              </a:spcAft>
              <a:buClr>
                <a:schemeClr val="dk1"/>
              </a:buClr>
            </a:pPr>
            <a:r>
              <a:rPr lang="en">
                <a:solidFill>
                  <a:schemeClr val="dk1"/>
                </a:solidFill>
              </a:rPr>
              <a:t>Q</a:t>
            </a:r>
            <a:r>
              <a:rPr lang="en" sz="1400">
                <a:solidFill>
                  <a:schemeClr val="dk1"/>
                </a:solidFill>
              </a:rPr>
              <a:t>ualitative codebook </a:t>
            </a:r>
          </a:p>
          <a:p>
            <a:pPr indent="-317500" lvl="0" marL="457200" rtl="0">
              <a:lnSpc>
                <a:spcPct val="144000"/>
              </a:lnSpc>
              <a:spcBef>
                <a:spcPts val="0"/>
              </a:spcBef>
              <a:spcAft>
                <a:spcPts val="0"/>
              </a:spcAft>
              <a:buClr>
                <a:schemeClr val="dk1"/>
              </a:buClr>
              <a:buSzPct val="100000"/>
            </a:pPr>
            <a:r>
              <a:rPr b="1" lang="en" sz="1400">
                <a:solidFill>
                  <a:schemeClr val="dk1"/>
                </a:solidFill>
              </a:rPr>
              <a:t>Words of Interest list </a:t>
            </a:r>
          </a:p>
          <a:p>
            <a:pPr lvl="0" rtl="0">
              <a:lnSpc>
                <a:spcPct val="144000"/>
              </a:lnSpc>
              <a:spcBef>
                <a:spcPts val="0"/>
              </a:spcBef>
              <a:spcAft>
                <a:spcPts val="0"/>
              </a:spcAft>
              <a:buNone/>
            </a:pPr>
            <a:r>
              <a:t/>
            </a:r>
            <a:endParaRPr sz="1400">
              <a:solidFill>
                <a:schemeClr val="dk1"/>
              </a:solidFill>
            </a:endParaRPr>
          </a:p>
          <a:p>
            <a:pPr lvl="0" rtl="0">
              <a:lnSpc>
                <a:spcPct val="144000"/>
              </a:lnSpc>
              <a:spcBef>
                <a:spcPts val="0"/>
              </a:spcBef>
              <a:spcAft>
                <a:spcPts val="0"/>
              </a:spcAft>
              <a:buClr>
                <a:schemeClr val="dk1"/>
              </a:buClr>
              <a:buSzPct val="78571"/>
              <a:buFont typeface="Arial"/>
              <a:buNone/>
            </a:pPr>
            <a:r>
              <a:t/>
            </a:r>
            <a:endParaRPr sz="1400">
              <a:solidFill>
                <a:schemeClr val="dk1"/>
              </a:solidFill>
            </a:endParaRPr>
          </a:p>
          <a:p>
            <a:pPr lvl="0" rtl="0">
              <a:lnSpc>
                <a:spcPct val="144000"/>
              </a:lnSpc>
              <a:spcBef>
                <a:spcPts val="0"/>
              </a:spcBef>
              <a:spcAft>
                <a:spcPts val="0"/>
              </a:spcAft>
              <a:buClr>
                <a:schemeClr val="dk1"/>
              </a:buClr>
              <a:buSzPct val="110000"/>
              <a:buFont typeface="Arial"/>
              <a:buNone/>
            </a:pPr>
            <a:r>
              <a:rPr lang="en" sz="1000">
                <a:solidFill>
                  <a:schemeClr val="dk1"/>
                </a:solidFill>
                <a:latin typeface="Courier New"/>
                <a:ea typeface="Courier New"/>
                <a:cs typeface="Courier New"/>
                <a:sym typeface="Courier New"/>
              </a:rPr>
              <a:t>	</a:t>
            </a:r>
          </a:p>
          <a:p>
            <a:pPr lvl="0" rtl="0">
              <a:lnSpc>
                <a:spcPct val="100000"/>
              </a:lnSpc>
              <a:spcBef>
                <a:spcPts val="0"/>
              </a:spcBef>
              <a:spcAft>
                <a:spcPts val="0"/>
              </a:spcAft>
              <a:buClr>
                <a:schemeClr val="dk1"/>
              </a:buClr>
              <a:buSzPct val="78571"/>
              <a:buFont typeface="Arial"/>
              <a:buNone/>
            </a:pPr>
            <a:r>
              <a:t/>
            </a:r>
            <a:endParaRPr sz="1400">
              <a:solidFill>
                <a:schemeClr val="dk1"/>
              </a:solidFill>
            </a:endParaRPr>
          </a:p>
          <a:p>
            <a:pPr lvl="0" rtl="0">
              <a:lnSpc>
                <a:spcPct val="100000"/>
              </a:lnSpc>
              <a:spcBef>
                <a:spcPts val="0"/>
              </a:spcBef>
              <a:spcAft>
                <a:spcPts val="0"/>
              </a:spcAft>
              <a:buClr>
                <a:schemeClr val="dk1"/>
              </a:buClr>
              <a:buSzPct val="78571"/>
              <a:buFont typeface="Arial"/>
              <a:buNone/>
            </a:pPr>
            <a:r>
              <a:t/>
            </a:r>
            <a:endParaRPr sz="1400">
              <a:solidFill>
                <a:schemeClr val="dk1"/>
              </a:solidFill>
            </a:endParaRPr>
          </a:p>
          <a:p>
            <a:pPr lvl="0" rtl="0">
              <a:lnSpc>
                <a:spcPct val="100000"/>
              </a:lnSpc>
              <a:spcBef>
                <a:spcPts val="0"/>
              </a:spcBef>
              <a:spcAft>
                <a:spcPts val="0"/>
              </a:spcAft>
              <a:buClr>
                <a:schemeClr val="dk1"/>
              </a:buClr>
              <a:buSzPct val="78571"/>
              <a:buFont typeface="Arial"/>
              <a:buNone/>
            </a:pPr>
            <a:r>
              <a:t/>
            </a:r>
            <a:endParaRPr sz="1400">
              <a:solidFill>
                <a:schemeClr val="dk1"/>
              </a:solidFill>
            </a:endParaRPr>
          </a:p>
          <a:p>
            <a:pPr lvl="0">
              <a:spcBef>
                <a:spcPts val="0"/>
              </a:spcBef>
              <a:buNone/>
            </a:pPr>
            <a:r>
              <a:t/>
            </a:r>
            <a:endParaRPr/>
          </a:p>
        </p:txBody>
      </p:sp>
      <p:sp>
        <p:nvSpPr>
          <p:cNvPr id="143" name="Shape 143"/>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lnSpc>
                <a:spcPct val="144000"/>
              </a:lnSpc>
              <a:spcBef>
                <a:spcPts val="0"/>
              </a:spcBef>
              <a:spcAft>
                <a:spcPts val="0"/>
              </a:spcAft>
              <a:buClr>
                <a:schemeClr val="dk1"/>
              </a:buClr>
              <a:buSzPct val="78571"/>
              <a:buFont typeface="Arial"/>
              <a:buNone/>
            </a:pPr>
            <a:r>
              <a:rPr b="1" lang="en">
                <a:solidFill>
                  <a:schemeClr val="dk1"/>
                </a:solidFill>
              </a:rPr>
              <a:t>#teachertweets project </a:t>
            </a:r>
          </a:p>
          <a:p>
            <a:pPr lvl="0" rtl="0">
              <a:lnSpc>
                <a:spcPct val="144000"/>
              </a:lnSpc>
              <a:spcBef>
                <a:spcPts val="0"/>
              </a:spcBef>
              <a:spcAft>
                <a:spcPts val="0"/>
              </a:spcAft>
              <a:buNone/>
            </a:pPr>
            <a:r>
              <a:rPr lang="en">
                <a:solidFill>
                  <a:schemeClr val="dk1"/>
                </a:solidFill>
              </a:rPr>
              <a:t>507 self-identified teacher accounts</a:t>
            </a:r>
          </a:p>
          <a:p>
            <a:pPr lvl="0" rtl="0">
              <a:lnSpc>
                <a:spcPct val="144000"/>
              </a:lnSpc>
              <a:spcBef>
                <a:spcPts val="0"/>
              </a:spcBef>
              <a:spcAft>
                <a:spcPts val="0"/>
              </a:spcAft>
              <a:buClr>
                <a:schemeClr val="dk1"/>
              </a:buClr>
              <a:buSzPct val="78571"/>
              <a:buFont typeface="Arial"/>
              <a:buNone/>
            </a:pPr>
            <a:r>
              <a:rPr lang="en">
                <a:solidFill>
                  <a:schemeClr val="dk1"/>
                </a:solidFill>
              </a:rPr>
              <a:t>550,508 tweets collected </a:t>
            </a:r>
          </a:p>
          <a:p>
            <a:pPr lvl="0" rtl="0">
              <a:lnSpc>
                <a:spcPct val="144000"/>
              </a:lnSpc>
              <a:spcBef>
                <a:spcPts val="0"/>
              </a:spcBef>
              <a:spcAft>
                <a:spcPts val="0"/>
              </a:spcAft>
              <a:buNone/>
            </a:pPr>
            <a:r>
              <a:rPr lang="en">
                <a:solidFill>
                  <a:schemeClr val="dk1"/>
                </a:solidFill>
              </a:rPr>
              <a:t>4,335,085 non-stop words </a:t>
            </a:r>
          </a:p>
          <a:p>
            <a:pPr lvl="0" rtl="0">
              <a:lnSpc>
                <a:spcPct val="144000"/>
              </a:lnSpc>
              <a:spcBef>
                <a:spcPts val="0"/>
              </a:spcBef>
              <a:spcAft>
                <a:spcPts val="0"/>
              </a:spcAft>
              <a:buClr>
                <a:schemeClr val="dk1"/>
              </a:buClr>
              <a:buSzPct val="78571"/>
              <a:buFont typeface="Arial"/>
              <a:buNone/>
            </a:pPr>
            <a:r>
              <a:rPr lang="en">
                <a:solidFill>
                  <a:schemeClr val="dk1"/>
                </a:solidFill>
              </a:rPr>
              <a:t>10,000 trials in Autoclass </a:t>
            </a:r>
          </a:p>
          <a:p>
            <a:pPr lvl="0" rtl="0">
              <a:lnSpc>
                <a:spcPct val="144000"/>
              </a:lnSpc>
              <a:spcBef>
                <a:spcPts val="0"/>
              </a:spcBef>
              <a:spcAft>
                <a:spcPts val="0"/>
              </a:spcAft>
              <a:buNone/>
            </a:pPr>
            <a:r>
              <a:rPr lang="en">
                <a:solidFill>
                  <a:schemeClr val="dk1"/>
                </a:solidFill>
              </a:rPr>
              <a:t>5 clusters generated </a:t>
            </a:r>
          </a:p>
          <a:p>
            <a:pPr lvl="0" rtl="0">
              <a:lnSpc>
                <a:spcPct val="144000"/>
              </a:lnSpc>
              <a:spcBef>
                <a:spcPts val="0"/>
              </a:spcBef>
              <a:spcAft>
                <a:spcPts val="0"/>
              </a:spcAft>
              <a:buNone/>
            </a:pPr>
            <a:r>
              <a:rPr lang="en">
                <a:solidFill>
                  <a:schemeClr val="dk1"/>
                </a:solidFill>
              </a:rPr>
              <a:t>1 fingerprint </a:t>
            </a:r>
          </a:p>
          <a:p>
            <a:pPr lvl="0" rtl="0">
              <a:lnSpc>
                <a:spcPct val="144000"/>
              </a:lnSpc>
              <a:spcBef>
                <a:spcPts val="0"/>
              </a:spcBef>
              <a:spcAft>
                <a:spcPts val="0"/>
              </a:spcAft>
              <a:buNone/>
            </a:pPr>
            <a:r>
              <a:t/>
            </a:r>
            <a:endParaRPr>
              <a:solidFill>
                <a:schemeClr val="dk1"/>
              </a:solidFill>
            </a:endParaRPr>
          </a:p>
          <a:p>
            <a:pPr lvl="0" rtl="0">
              <a:lnSpc>
                <a:spcPct val="144000"/>
              </a:lnSpc>
              <a:spcBef>
                <a:spcPts val="0"/>
              </a:spcBef>
              <a:spcAft>
                <a:spcPts val="0"/>
              </a:spcAft>
              <a:buClr>
                <a:schemeClr val="dk1"/>
              </a:buClr>
              <a:buSzPct val="78571"/>
              <a:buFont typeface="Arial"/>
              <a:buNone/>
            </a:pPr>
            <a:r>
              <a:rPr lang="en">
                <a:solidFill>
                  <a:schemeClr val="dk1"/>
                </a:solidFill>
              </a:rPr>
              <a:t>Gephi &amp; Tableau used for visualizations </a:t>
            </a:r>
          </a:p>
          <a:p>
            <a:pPr lvl="0">
              <a:spcBef>
                <a:spcPts val="0"/>
              </a:spcBef>
              <a:buNone/>
            </a:pPr>
            <a:r>
              <a:t/>
            </a:r>
            <a:endParaRPr b="1">
              <a:solidFill>
                <a:schemeClr val="dk1"/>
              </a:solidFil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1059724" y="-142275"/>
            <a:ext cx="7024553" cy="5428051"/>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